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drawings/drawing9.xml" ContentType="application/vnd.openxmlformats-officedocument.drawingml.chartshapes+xml"/>
  <Override PartName="/ppt/charts/chart2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7.xml" ContentType="application/vnd.openxmlformats-officedocument.drawingml.chartshapes+xml"/>
  <Override PartName="/ppt/drawings/drawing8.xml" ContentType="application/vnd.openxmlformats-officedocument.drawingml.chartshap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5.xml" ContentType="application/vnd.openxmlformats-officedocument.drawingml.chartshapes+xml"/>
  <Override PartName="/ppt/drawings/drawing6.xml" ContentType="application/vnd.openxmlformats-officedocument.drawingml.chartshapes+xml"/>
  <Override PartName="/ppt/notesSlides/notesSlide4.xml" ContentType="application/vnd.openxmlformats-officedocument.presentationml.notesSlide+xml"/>
  <Override PartName="/ppt/drawings/drawing10.xml" ContentType="application/vnd.openxmlformats-officedocument.drawingml.chartshape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90" r:id="rId2"/>
    <p:sldId id="257" r:id="rId3"/>
    <p:sldId id="282" r:id="rId4"/>
    <p:sldId id="259" r:id="rId5"/>
    <p:sldId id="291" r:id="rId6"/>
    <p:sldId id="306" r:id="rId7"/>
    <p:sldId id="304" r:id="rId8"/>
    <p:sldId id="307" r:id="rId9"/>
    <p:sldId id="293" r:id="rId10"/>
    <p:sldId id="273" r:id="rId11"/>
    <p:sldId id="262" r:id="rId12"/>
    <p:sldId id="280" r:id="rId13"/>
    <p:sldId id="274" r:id="rId14"/>
    <p:sldId id="289" r:id="rId15"/>
    <p:sldId id="265" r:id="rId16"/>
    <p:sldId id="281" r:id="rId17"/>
    <p:sldId id="302" r:id="rId18"/>
    <p:sldId id="267" r:id="rId19"/>
    <p:sldId id="268" r:id="rId20"/>
    <p:sldId id="285" r:id="rId21"/>
    <p:sldId id="286" r:id="rId22"/>
    <p:sldId id="301" r:id="rId23"/>
    <p:sldId id="305" r:id="rId24"/>
    <p:sldId id="295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70F7"/>
    <a:srgbClr val="FF7D7D"/>
  </p:clrMru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3897" autoAdjust="0"/>
    <p:restoredTop sz="94624" autoAdjust="0"/>
  </p:normalViewPr>
  <p:slideViewPr>
    <p:cSldViewPr>
      <p:cViewPr>
        <p:scale>
          <a:sx n="60" d="100"/>
          <a:sy n="60" d="100"/>
        </p:scale>
        <p:origin x="-252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Office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Office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Office_Excel_Worksheet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Office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8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Office_Excel_Worksheet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Office_Excel_Worksheet20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Office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Office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autoTitleDeleted val="1"/>
    <c:plotArea>
      <c:layout>
        <c:manualLayout>
          <c:layoutTarget val="inner"/>
          <c:xMode val="edge"/>
          <c:yMode val="edge"/>
          <c:x val="0.11461107134335519"/>
          <c:y val="2.1578183408892081E-2"/>
          <c:w val="0.9024891221643907"/>
          <c:h val="0.93558624298460358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Number</c:v>
                </c:pt>
              </c:strCache>
            </c:strRef>
          </c:tx>
          <c:dLbls>
            <c:numFmt formatCode="#,##0" sourceLinked="0"/>
            <c:txPr>
              <a:bodyPr/>
              <a:lstStyle/>
              <a:p>
                <a:pPr>
                  <a:defRPr lang="ru-RU"/>
                </a:pPr>
                <a:endParaRPr lang="en-US"/>
              </a:p>
            </c:txPr>
            <c:showVal val="1"/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Sheet1!$B$2:$B$7</c:f>
              <c:numCache>
                <c:formatCode>#,##0</c:formatCode>
                <c:ptCount val="6"/>
                <c:pt idx="0">
                  <c:v>2031717</c:v>
                </c:pt>
                <c:pt idx="1">
                  <c:v>2822363</c:v>
                </c:pt>
                <c:pt idx="2">
                  <c:v>4428221</c:v>
                </c:pt>
                <c:pt idx="3">
                  <c:v>5392303</c:v>
                </c:pt>
                <c:pt idx="4">
                  <c:v>5515559</c:v>
                </c:pt>
                <c:pt idx="5">
                  <c:v>5901094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cat>
            <c:numRef>
              <c:f>Sheet1!$A$2:$A$7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Sheet1!$C$2:$C$7</c:f>
              <c:numCache>
                <c:formatCode>0.0%</c:formatCode>
                <c:ptCount val="6"/>
                <c:pt idx="1">
                  <c:v>0.38915163873708791</c:v>
                </c:pt>
                <c:pt idx="2">
                  <c:v>0.56897642153046935</c:v>
                </c:pt>
                <c:pt idx="3">
                  <c:v>0.21771316291576245</c:v>
                </c:pt>
                <c:pt idx="4">
                  <c:v>2.285776596752824E-2</c:v>
                </c:pt>
                <c:pt idx="5">
                  <c:v>6.9899533302064304E-2</c:v>
                </c:pt>
              </c:numCache>
            </c:numRef>
          </c:val>
        </c:ser>
        <c:overlap val="99"/>
        <c:axId val="138628480"/>
        <c:axId val="138822784"/>
      </c:barChart>
      <c:catAx>
        <c:axId val="13862848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ru-RU"/>
            </a:pPr>
            <a:endParaRPr lang="en-US"/>
          </a:p>
        </c:txPr>
        <c:crossAx val="138822784"/>
        <c:crosses val="autoZero"/>
        <c:auto val="1"/>
        <c:lblAlgn val="ctr"/>
        <c:lblOffset val="100"/>
      </c:catAx>
      <c:valAx>
        <c:axId val="138822784"/>
        <c:scaling>
          <c:orientation val="minMax"/>
        </c:scaling>
        <c:axPos val="l"/>
        <c:numFmt formatCode="#,##0" sourceLinked="1"/>
        <c:tickLblPos val="nextTo"/>
        <c:txPr>
          <a:bodyPr/>
          <a:lstStyle/>
          <a:p>
            <a:pPr>
              <a:defRPr lang="ru-RU"/>
            </a:pPr>
            <a:endParaRPr lang="en-US"/>
          </a:p>
        </c:txPr>
        <c:crossAx val="13862848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400" b="0" cap="none" spc="50">
          <a:ln w="13500">
            <a:solidFill>
              <a:schemeClr val="accent1">
                <a:shade val="2500"/>
                <a:alpha val="6500"/>
              </a:schemeClr>
            </a:solidFill>
            <a:prstDash val="solid"/>
          </a:ln>
          <a:solidFill>
            <a:schemeClr val="tx2"/>
          </a:solidFill>
          <a:effectLst>
            <a:innerShdw blurRad="50900" dist="38500" dir="13500000">
              <a:srgbClr val="000000">
                <a:alpha val="60000"/>
              </a:srgbClr>
            </a:innerShdw>
          </a:effectLst>
        </a:defRPr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7"/>
  <c:chart>
    <c:autoTitleDeleted val="1"/>
    <c:plotArea>
      <c:layout>
        <c:manualLayout>
          <c:layoutTarget val="inner"/>
          <c:xMode val="edge"/>
          <c:yMode val="edge"/>
          <c:x val="8.3556986520755272E-2"/>
          <c:y val="0.11340468004879671"/>
          <c:w val="0.91532007651589775"/>
          <c:h val="0.61646778307641126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Change %</c:v>
                </c:pt>
              </c:strCache>
            </c:strRef>
          </c:tx>
          <c:dLbls>
            <c:dLbl>
              <c:idx val="0"/>
              <c:layout>
                <c:manualLayout>
                  <c:x val="1.4123181636193829E-3"/>
                  <c:y val="4.6948356807511738E-3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7.0422535211268423E-3"/>
                </c:manualLayout>
              </c:layout>
              <c:showVal val="1"/>
            </c:dLbl>
            <c:dLbl>
              <c:idx val="3"/>
              <c:layout>
                <c:manualLayout>
                  <c:x val="-1.4124293785310734E-3"/>
                  <c:y val="0"/>
                </c:manualLayout>
              </c:layout>
              <c:showVal val="1"/>
            </c:dLbl>
            <c:dLbl>
              <c:idx val="4"/>
              <c:layout>
                <c:manualLayout>
                  <c:x val="1.4124293785310734E-3"/>
                  <c:y val="1.1737089201878072E-2"/>
                </c:manualLayout>
              </c:layout>
              <c:showVal val="1"/>
            </c:dLbl>
            <c:dLbl>
              <c:idx val="6"/>
              <c:layout>
                <c:manualLayout>
                  <c:x val="2.8248587570621048E-3"/>
                  <c:y val="9.3896713615024326E-3"/>
                </c:manualLayout>
              </c:layout>
              <c:showVal val="1"/>
            </c:dLbl>
            <c:dLbl>
              <c:idx val="8"/>
              <c:layout>
                <c:manualLayout>
                  <c:x val="-5.6497175141242504E-3"/>
                  <c:y val="7.0420686850763735E-3"/>
                </c:manualLayout>
              </c:layout>
              <c:showVal val="1"/>
            </c:dLbl>
            <c:dLbl>
              <c:idx val="9"/>
              <c:layout>
                <c:manualLayout>
                  <c:x val="1.4124293785310734E-3"/>
                  <c:y val="2.347417840375652E-3"/>
                </c:manualLayout>
              </c:layout>
              <c:showVal val="1"/>
            </c:dLbl>
            <c:dLbl>
              <c:idx val="12"/>
              <c:layout>
                <c:manualLayout>
                  <c:x val="-1.1299435028248589E-2"/>
                  <c:y val="4.6948356807511738E-3"/>
                </c:manualLayout>
              </c:layout>
              <c:showVal val="1"/>
            </c:dLbl>
            <c:dLbl>
              <c:idx val="13"/>
              <c:layout>
                <c:manualLayout>
                  <c:x val="-5.6497175141242938E-3"/>
                  <c:y val="-4.6948356807512545E-3"/>
                </c:manualLayout>
              </c:layout>
              <c:showVal val="1"/>
            </c:dLbl>
            <c:dLbl>
              <c:idx val="14"/>
              <c:layout>
                <c:manualLayout>
                  <c:x val="-1.4124293785310734E-3"/>
                  <c:y val="4.6948356807512545E-3"/>
                </c:manualLayout>
              </c:layout>
              <c:showVal val="1"/>
            </c:dLbl>
            <c:dLbl>
              <c:idx val="15"/>
              <c:layout>
                <c:manualLayout>
                  <c:x val="1.0357695789575723E-16"/>
                  <c:y val="1.1737089201877991E-2"/>
                </c:manualLayout>
              </c:layout>
              <c:showVal val="1"/>
            </c:dLbl>
            <c:dLbl>
              <c:idx val="17"/>
              <c:layout>
                <c:manualLayout>
                  <c:x val="4.2372881355932923E-3"/>
                  <c:y val="2.3474178403756186E-3"/>
                </c:manualLayout>
              </c:layout>
              <c:showVal val="1"/>
            </c:dLbl>
            <c:dLbl>
              <c:idx val="18"/>
              <c:layout>
                <c:manualLayout>
                  <c:x val="-1.4125405934426651E-3"/>
                  <c:y val="-1.8779342723004692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Val val="1"/>
          </c:dLbls>
          <c:cat>
            <c:strRef>
              <c:f>Sheet1!$A$2:$A$21</c:f>
              <c:strCache>
                <c:ptCount val="20"/>
                <c:pt idx="0">
                  <c:v>Azerbaijan</c:v>
                </c:pt>
                <c:pt idx="1">
                  <c:v>Turkey</c:v>
                </c:pt>
                <c:pt idx="2">
                  <c:v>Armenia</c:v>
                </c:pt>
                <c:pt idx="3">
                  <c:v>Russia</c:v>
                </c:pt>
                <c:pt idx="4">
                  <c:v>Ukraine</c:v>
                </c:pt>
                <c:pt idx="5">
                  <c:v>Iran</c:v>
                </c:pt>
                <c:pt idx="6">
                  <c:v>Israel</c:v>
                </c:pt>
                <c:pt idx="7">
                  <c:v>Kazakhstan</c:v>
                </c:pt>
                <c:pt idx="8">
                  <c:v>Germany</c:v>
                </c:pt>
                <c:pt idx="9">
                  <c:v>Poland</c:v>
                </c:pt>
                <c:pt idx="10">
                  <c:v>United States of America</c:v>
                </c:pt>
                <c:pt idx="11">
                  <c:v>India</c:v>
                </c:pt>
                <c:pt idx="12">
                  <c:v>Belarus</c:v>
                </c:pt>
                <c:pt idx="13">
                  <c:v>United Kingdom</c:v>
                </c:pt>
                <c:pt idx="14">
                  <c:v>United Arab Emirates</c:v>
                </c:pt>
                <c:pt idx="15">
                  <c:v>Philippines</c:v>
                </c:pt>
                <c:pt idx="16">
                  <c:v>Greece</c:v>
                </c:pt>
                <c:pt idx="17">
                  <c:v>France</c:v>
                </c:pt>
                <c:pt idx="18">
                  <c:v>China</c:v>
                </c:pt>
                <c:pt idx="19">
                  <c:v>Lithuania</c:v>
                </c:pt>
              </c:strCache>
            </c:strRef>
          </c:cat>
          <c:val>
            <c:numRef>
              <c:f>Sheet1!$B$2:$B$21</c:f>
              <c:numCache>
                <c:formatCode>0.0%</c:formatCode>
                <c:ptCount val="20"/>
                <c:pt idx="0">
                  <c:v>0.22014432469636658</c:v>
                </c:pt>
                <c:pt idx="1">
                  <c:v>6.6179626928374313E-2</c:v>
                </c:pt>
                <c:pt idx="2">
                  <c:v>2.7769956843830101E-2</c:v>
                </c:pt>
                <c:pt idx="3">
                  <c:v>0.1956203344987244</c:v>
                </c:pt>
                <c:pt idx="4">
                  <c:v>0.23765626091207492</c:v>
                </c:pt>
                <c:pt idx="5">
                  <c:v>3.6097780985026162</c:v>
                </c:pt>
                <c:pt idx="6">
                  <c:v>1.1332642487046631</c:v>
                </c:pt>
                <c:pt idx="7">
                  <c:v>0.25262488068724154</c:v>
                </c:pt>
                <c:pt idx="8">
                  <c:v>-5.9911605827467684E-2</c:v>
                </c:pt>
                <c:pt idx="9">
                  <c:v>0.14671215880893307</c:v>
                </c:pt>
                <c:pt idx="10">
                  <c:v>8.0374561061256289E-2</c:v>
                </c:pt>
                <c:pt idx="11">
                  <c:v>3.3519630484988454</c:v>
                </c:pt>
                <c:pt idx="12">
                  <c:v>0.46132848043676078</c:v>
                </c:pt>
                <c:pt idx="13">
                  <c:v>4.0135944327561068E-2</c:v>
                </c:pt>
                <c:pt idx="14">
                  <c:v>0.68703898840885147</c:v>
                </c:pt>
                <c:pt idx="15">
                  <c:v>2.3005434782608694</c:v>
                </c:pt>
                <c:pt idx="16">
                  <c:v>3.3690360272638831E-2</c:v>
                </c:pt>
                <c:pt idx="17">
                  <c:v>9.5319356411506684E-2</c:v>
                </c:pt>
                <c:pt idx="18">
                  <c:v>0.52341597796143247</c:v>
                </c:pt>
                <c:pt idx="19">
                  <c:v>-2.9027254597828511E-2</c:v>
                </c:pt>
              </c:numCache>
            </c:numRef>
          </c:val>
        </c:ser>
        <c:dLbls>
          <c:showVal val="1"/>
        </c:dLbls>
        <c:axId val="159353856"/>
        <c:axId val="159363840"/>
      </c:barChart>
      <c:catAx>
        <c:axId val="159353856"/>
        <c:scaling>
          <c:orientation val="minMax"/>
        </c:scaling>
        <c:axPos val="b"/>
        <c:numFmt formatCode="General" sourceLinked="1"/>
        <c:majorTickMark val="none"/>
        <c:tickLblPos val="low"/>
        <c:txPr>
          <a:bodyPr/>
          <a:lstStyle/>
          <a:p>
            <a:pPr>
              <a:defRPr lang="en-US" sz="1000" b="0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pPr>
            <a:endParaRPr lang="en-US"/>
          </a:p>
        </c:txPr>
        <c:crossAx val="159363840"/>
        <c:crosses val="autoZero"/>
        <c:auto val="1"/>
        <c:lblAlgn val="ctr"/>
        <c:lblOffset val="100"/>
      </c:catAx>
      <c:valAx>
        <c:axId val="159363840"/>
        <c:scaling>
          <c:orientation val="minMax"/>
          <c:max val="6"/>
          <c:min val="-0.5"/>
        </c:scaling>
        <c:axPos val="l"/>
        <c:numFmt formatCode="0%" sourceLinked="0"/>
        <c:majorTickMark val="none"/>
        <c:tickLblPos val="nextTo"/>
        <c:txPr>
          <a:bodyPr/>
          <a:lstStyle/>
          <a:p>
            <a:pPr>
              <a:defRPr lang="en-US" b="0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pPr>
            <a:endParaRPr lang="en-US"/>
          </a:p>
        </c:txPr>
        <c:crossAx val="159353856"/>
        <c:crosses val="autoZero"/>
        <c:crossBetween val="between"/>
      </c:valAx>
      <c:spPr>
        <a:noFill/>
        <a:ln w="25398">
          <a:noFill/>
        </a:ln>
      </c:spPr>
    </c:plotArea>
    <c:plotVisOnly val="1"/>
    <c:dispBlanksAs val="gap"/>
  </c:chart>
  <c:txPr>
    <a:bodyPr/>
    <a:lstStyle/>
    <a:p>
      <a:pPr>
        <a:defRPr sz="1200"/>
      </a:pPr>
      <a:endParaRPr lang="en-US"/>
    </a:p>
  </c:txPr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Turkey </c:v>
                </c:pt>
              </c:strCache>
            </c:strRef>
          </c:tx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Sheet1!$B$2:$B$13</c:f>
              <c:numCache>
                <c:formatCode>#,##0</c:formatCode>
                <c:ptCount val="12"/>
                <c:pt idx="0">
                  <c:v>79642</c:v>
                </c:pt>
                <c:pt idx="1">
                  <c:v>91167</c:v>
                </c:pt>
                <c:pt idx="2">
                  <c:v>102723</c:v>
                </c:pt>
                <c:pt idx="3">
                  <c:v>115887</c:v>
                </c:pt>
                <c:pt idx="4" formatCode="General">
                  <c:v>134652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Azerbaijan</c:v>
                </c:pt>
              </c:strCache>
            </c:strRef>
          </c:tx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Sheet1!$C$2:$C$13</c:f>
              <c:numCache>
                <c:formatCode>#,##0</c:formatCode>
                <c:ptCount val="12"/>
                <c:pt idx="0">
                  <c:v>107831</c:v>
                </c:pt>
                <c:pt idx="1">
                  <c:v>113832</c:v>
                </c:pt>
                <c:pt idx="2">
                  <c:v>131523</c:v>
                </c:pt>
                <c:pt idx="3">
                  <c:v>105695</c:v>
                </c:pt>
                <c:pt idx="4">
                  <c:v>111944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Armenia</c:v>
                </c:pt>
              </c:strCache>
            </c:strRef>
          </c:tx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Sheet1!$D$2:$D$13</c:f>
              <c:numCache>
                <c:formatCode>#,##0</c:formatCode>
                <c:ptCount val="12"/>
                <c:pt idx="0">
                  <c:v>58994</c:v>
                </c:pt>
                <c:pt idx="1">
                  <c:v>75028</c:v>
                </c:pt>
                <c:pt idx="2">
                  <c:v>95092</c:v>
                </c:pt>
                <c:pt idx="3">
                  <c:v>105667</c:v>
                </c:pt>
                <c:pt idx="4">
                  <c:v>110562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Russia</c:v>
                </c:pt>
              </c:strCache>
            </c:strRef>
          </c:tx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Sheet1!$E$2:$E$13</c:f>
              <c:numCache>
                <c:formatCode>#,##0</c:formatCode>
                <c:ptCount val="12"/>
                <c:pt idx="0">
                  <c:v>44239</c:v>
                </c:pt>
                <c:pt idx="1">
                  <c:v>43149</c:v>
                </c:pt>
                <c:pt idx="2">
                  <c:v>57376</c:v>
                </c:pt>
                <c:pt idx="3">
                  <c:v>74187</c:v>
                </c:pt>
                <c:pt idx="4">
                  <c:v>84727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Other countries</c:v>
                </c:pt>
              </c:strCache>
            </c:strRef>
          </c:tx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Sheet1!$F$2:$F$13</c:f>
              <c:numCache>
                <c:formatCode>#,##0</c:formatCode>
                <c:ptCount val="12"/>
                <c:pt idx="0">
                  <c:v>22857</c:v>
                </c:pt>
                <c:pt idx="1">
                  <c:v>25180</c:v>
                </c:pt>
                <c:pt idx="2">
                  <c:v>36162</c:v>
                </c:pt>
                <c:pt idx="3">
                  <c:v>39342</c:v>
                </c:pt>
                <c:pt idx="4">
                  <c:v>49767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EU Countries</c:v>
                </c:pt>
              </c:strCache>
            </c:strRef>
          </c:tx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Sheet1!$G$2:$G$13</c:f>
              <c:numCache>
                <c:formatCode>#,##0</c:formatCode>
                <c:ptCount val="12"/>
                <c:pt idx="0">
                  <c:v>8467</c:v>
                </c:pt>
                <c:pt idx="1">
                  <c:v>10328</c:v>
                </c:pt>
                <c:pt idx="2">
                  <c:v>14348</c:v>
                </c:pt>
                <c:pt idx="3">
                  <c:v>18076</c:v>
                </c:pt>
                <c:pt idx="4">
                  <c:v>25279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Iran</c:v>
                </c:pt>
              </c:strCache>
            </c:strRef>
          </c:tx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Sheet1!$H$2:$H$13</c:f>
              <c:numCache>
                <c:formatCode>#,##0</c:formatCode>
                <c:ptCount val="12"/>
                <c:pt idx="0">
                  <c:v>1129</c:v>
                </c:pt>
                <c:pt idx="1">
                  <c:v>1718</c:v>
                </c:pt>
                <c:pt idx="2">
                  <c:v>13651</c:v>
                </c:pt>
                <c:pt idx="3">
                  <c:v>3626</c:v>
                </c:pt>
                <c:pt idx="4">
                  <c:v>5428</c:v>
                </c:pt>
              </c:numCache>
            </c:numRef>
          </c:val>
        </c:ser>
        <c:marker val="1"/>
        <c:axId val="159738496"/>
        <c:axId val="159752576"/>
      </c:lineChart>
      <c:catAx>
        <c:axId val="15973849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59752576"/>
        <c:crosses val="autoZero"/>
        <c:auto val="1"/>
        <c:lblAlgn val="ctr"/>
        <c:lblOffset val="100"/>
      </c:catAx>
      <c:valAx>
        <c:axId val="159752576"/>
        <c:scaling>
          <c:orientation val="minMax"/>
        </c:scaling>
        <c:axPos val="l"/>
        <c:numFmt formatCode="#,##0" sourceLinked="1"/>
        <c:tickLblPos val="nextTo"/>
        <c:txPr>
          <a:bodyPr/>
          <a:lstStyle/>
          <a:p>
            <a:pPr>
              <a:defRPr lang="en-US" b="0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pPr>
            <a:endParaRPr lang="en-US"/>
          </a:p>
        </c:txPr>
        <c:crossAx val="159738496"/>
        <c:crosses val="autoZero"/>
        <c:crossBetween val="between"/>
      </c:valAx>
      <c:dTable>
        <c:showHorzBorder val="1"/>
        <c:showVertBorder val="1"/>
        <c:showOutline val="1"/>
        <c:txPr>
          <a:bodyPr/>
          <a:lstStyle/>
          <a:p>
            <a:pPr rtl="0">
              <a:defRPr lang="en-US" sz="900" b="0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pPr>
            <a:endParaRPr lang="en-US"/>
          </a:p>
        </c:txPr>
      </c:dTable>
    </c:plotArea>
    <c:legend>
      <c:legendPos val="r"/>
      <c:layout>
        <c:manualLayout>
          <c:xMode val="edge"/>
          <c:yMode val="edge"/>
          <c:x val="0.81209973753281994"/>
          <c:y val="0.12904030746156744"/>
          <c:w val="0.14982644356955388"/>
          <c:h val="0.32159448818897657"/>
        </c:manualLayout>
      </c:layout>
      <c:txPr>
        <a:bodyPr/>
        <a:lstStyle/>
        <a:p>
          <a:pPr>
            <a:defRPr lang="en-US" sz="1100" b="0" cap="none" spc="5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 sz="1038" b="1" cap="none" spc="50">
          <a:ln w="13500">
            <a:solidFill>
              <a:schemeClr val="accent1">
                <a:shade val="2500"/>
                <a:alpha val="6500"/>
              </a:schemeClr>
            </a:solidFill>
            <a:prstDash val="solid"/>
          </a:ln>
          <a:solidFill>
            <a:schemeClr val="tx1"/>
          </a:solidFill>
          <a:effectLst/>
          <a:latin typeface="+mn-lt"/>
          <a:ea typeface="+mn-ea"/>
          <a:cs typeface="+mn-cs"/>
        </a:defRPr>
      </a:pPr>
      <a:endParaRPr lang="en-US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Germany</c:v>
                </c:pt>
              </c:strCache>
            </c:strRef>
          </c:tx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Sheet1!$B$2:$B$13</c:f>
              <c:numCache>
                <c:formatCode>#,##0</c:formatCode>
                <c:ptCount val="12"/>
                <c:pt idx="0">
                  <c:v>1183</c:v>
                </c:pt>
                <c:pt idx="1">
                  <c:v>1220</c:v>
                </c:pt>
                <c:pt idx="2">
                  <c:v>2187</c:v>
                </c:pt>
                <c:pt idx="3">
                  <c:v>2347</c:v>
                </c:pt>
                <c:pt idx="4">
                  <c:v>4549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Poland</c:v>
                </c:pt>
              </c:strCache>
            </c:strRef>
          </c:tx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Sheet1!$C$2:$C$13</c:f>
              <c:numCache>
                <c:formatCode>#,##0</c:formatCode>
                <c:ptCount val="12"/>
                <c:pt idx="0">
                  <c:v>812</c:v>
                </c:pt>
                <c:pt idx="1">
                  <c:v>1011</c:v>
                </c:pt>
                <c:pt idx="2">
                  <c:v>1545</c:v>
                </c:pt>
                <c:pt idx="3">
                  <c:v>3305</c:v>
                </c:pt>
                <c:pt idx="4">
                  <c:v>4418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United Kingdom</c:v>
                </c:pt>
              </c:strCache>
            </c:strRef>
          </c:tx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Sheet1!$D$2:$D$13</c:f>
              <c:numCache>
                <c:formatCode>#,##0</c:formatCode>
                <c:ptCount val="12"/>
                <c:pt idx="0">
                  <c:v>834</c:v>
                </c:pt>
                <c:pt idx="1">
                  <c:v>979</c:v>
                </c:pt>
                <c:pt idx="2">
                  <c:v>1334</c:v>
                </c:pt>
                <c:pt idx="3">
                  <c:v>1247</c:v>
                </c:pt>
                <c:pt idx="4">
                  <c:v>2031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Lithuania</c:v>
                </c:pt>
              </c:strCache>
            </c:strRef>
          </c:tx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Sheet1!$E$2:$E$13</c:f>
              <c:numCache>
                <c:formatCode>#,##0</c:formatCode>
                <c:ptCount val="12"/>
                <c:pt idx="0">
                  <c:v>498</c:v>
                </c:pt>
                <c:pt idx="1">
                  <c:v>770</c:v>
                </c:pt>
                <c:pt idx="2">
                  <c:v>697</c:v>
                </c:pt>
                <c:pt idx="3">
                  <c:v>995</c:v>
                </c:pt>
                <c:pt idx="4">
                  <c:v>1422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France</c:v>
                </c:pt>
              </c:strCache>
            </c:strRef>
          </c:tx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Sheet1!$F$2:$F$13</c:f>
              <c:numCache>
                <c:formatCode>#,##0</c:formatCode>
                <c:ptCount val="12"/>
                <c:pt idx="0" formatCode="General">
                  <c:v>578</c:v>
                </c:pt>
                <c:pt idx="1">
                  <c:v>674</c:v>
                </c:pt>
                <c:pt idx="2">
                  <c:v>794</c:v>
                </c:pt>
                <c:pt idx="3">
                  <c:v>1103</c:v>
                </c:pt>
                <c:pt idx="4">
                  <c:v>1344</c:v>
                </c:pt>
              </c:numCache>
            </c:numRef>
          </c:val>
        </c:ser>
        <c:marker val="1"/>
        <c:axId val="159796608"/>
        <c:axId val="159802496"/>
      </c:lineChart>
      <c:catAx>
        <c:axId val="15979660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ru-RU"/>
            </a:pPr>
            <a:endParaRPr lang="en-US"/>
          </a:p>
        </c:txPr>
        <c:crossAx val="159802496"/>
        <c:crosses val="autoZero"/>
        <c:auto val="1"/>
        <c:lblAlgn val="ctr"/>
        <c:lblOffset val="100"/>
      </c:catAx>
      <c:valAx>
        <c:axId val="159802496"/>
        <c:scaling>
          <c:orientation val="minMax"/>
        </c:scaling>
        <c:axPos val="l"/>
        <c:numFmt formatCode="#,##0" sourceLinked="1"/>
        <c:tickLblPos val="nextTo"/>
        <c:txPr>
          <a:bodyPr/>
          <a:lstStyle/>
          <a:p>
            <a:pPr>
              <a:defRPr lang="ru-RU"/>
            </a:pPr>
            <a:endParaRPr lang="en-US"/>
          </a:p>
        </c:txPr>
        <c:crossAx val="159796608"/>
        <c:crosses val="autoZero"/>
        <c:crossBetween val="between"/>
      </c:valAx>
      <c:dTable>
        <c:showHorzBorder val="1"/>
        <c:showVertBorder val="1"/>
        <c:showOutline val="1"/>
        <c:txPr>
          <a:bodyPr/>
          <a:lstStyle/>
          <a:p>
            <a:pPr rtl="0">
              <a:defRPr lang="ru-RU" sz="800"/>
            </a:pPr>
            <a:endParaRPr lang="en-US"/>
          </a:p>
        </c:txPr>
      </c:dTable>
    </c:plotArea>
    <c:legend>
      <c:legendPos val="r"/>
      <c:layout/>
      <c:txPr>
        <a:bodyPr/>
        <a:lstStyle/>
        <a:p>
          <a:pPr>
            <a:defRPr lang="ru-RU" sz="1400" b="1"/>
          </a:pPr>
          <a:endParaRPr lang="en-US"/>
        </a:p>
      </c:txPr>
    </c:legend>
    <c:plotVisOnly val="1"/>
    <c:dispBlanksAs val="gap"/>
  </c:chart>
  <c:txPr>
    <a:bodyPr/>
    <a:lstStyle/>
    <a:p>
      <a:pPr>
        <a:defRPr sz="1100" b="0" cap="none" spc="50">
          <a:ln w="13500">
            <a:solidFill>
              <a:schemeClr val="accent1">
                <a:shade val="2500"/>
                <a:alpha val="6500"/>
              </a:schemeClr>
            </a:solidFill>
            <a:prstDash val="solid"/>
          </a:ln>
          <a:solidFill>
            <a:schemeClr val="tx2"/>
          </a:solidFill>
          <a:effectLst>
            <a:innerShdw blurRad="50900" dist="38500" dir="13500000">
              <a:srgbClr val="000000">
                <a:alpha val="60000"/>
              </a:srgbClr>
            </a:innerShdw>
          </a:effectLst>
        </a:defRPr>
      </a:pPr>
      <a:endParaRPr lang="en-US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7"/>
  <c:chart>
    <c:autoTitleDeleted val="1"/>
    <c:plotArea>
      <c:layout>
        <c:manualLayout>
          <c:layoutTarget val="inner"/>
          <c:xMode val="edge"/>
          <c:yMode val="edge"/>
          <c:x val="0.22212277036798767"/>
          <c:y val="5.916125202896589E-2"/>
          <c:w val="0.61899552261861202"/>
          <c:h val="0.7765995486726520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2015: 9 Months</c:v>
                </c:pt>
              </c:strCache>
            </c:strRef>
          </c:tx>
          <c:dLbls>
            <c:dLbl>
              <c:idx val="0"/>
              <c:layout>
                <c:manualLayout>
                  <c:x val="6.9712398238356038E-2"/>
                  <c:y val="-0.14648188976377954"/>
                </c:manualLayout>
              </c:layout>
              <c:tx>
                <c:rich>
                  <a:bodyPr/>
                  <a:lstStyle/>
                  <a:p>
                    <a:r>
                      <a:rPr dirty="0"/>
                      <a:t>Land
</a:t>
                    </a:r>
                    <a:r>
                      <a:rPr lang="en-US" dirty="0" smtClean="0"/>
                      <a:t>85</a:t>
                    </a:r>
                    <a:r>
                      <a:rPr dirty="0" smtClean="0"/>
                      <a:t>%</a:t>
                    </a:r>
                    <a:endParaRPr dirty="0"/>
                  </a:p>
                </c:rich>
              </c:tx>
              <c:showCatName val="1"/>
              <c:showPercent val="1"/>
            </c:dLbl>
            <c:dLbl>
              <c:idx val="1"/>
              <c:layout>
                <c:manualLayout>
                  <c:x val="-4.1432225632812833E-2"/>
                  <c:y val="0.13233779527559056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400" b="1" i="0" u="none" strike="noStrike" kern="1200" cap="none" spc="50" baseline="0">
                      <a:ln w="13500">
                        <a:solidFill>
                          <a:srgbClr val="4F81BD">
                            <a:shade val="2500"/>
                            <a:alpha val="6500"/>
                          </a:srgbClr>
                        </a:solidFill>
                        <a:prstDash val="solid"/>
                      </a:ln>
                      <a:solidFill>
                        <a:schemeClr val="tx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CatName val="1"/>
              <c:showPercent val="1"/>
            </c:dLbl>
            <c:dLbl>
              <c:idx val="2"/>
              <c:layout>
                <c:manualLayout>
                  <c:x val="-0.10816272965879319"/>
                  <c:y val="0.14535826771653543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-0.1595758263267939"/>
                  <c:y val="9.3963254593169745E-4"/>
                </c:manualLayout>
              </c:layout>
              <c:showCatName val="1"/>
              <c:showPercent val="1"/>
            </c:dLbl>
            <c:dLbl>
              <c:idx val="4"/>
              <c:layout>
                <c:manualLayout>
                  <c:x val="-7.6388888888888923E-2"/>
                  <c:y val="0.12394366197184174"/>
                </c:manualLayout>
              </c:layout>
              <c:showCatName val="1"/>
              <c:showPercent val="1"/>
            </c:dLbl>
            <c:dLbl>
              <c:idx val="5"/>
              <c:layout>
                <c:manualLayout>
                  <c:x val="-0.11805555555555569"/>
                  <c:y val="3.0046948356807619E-2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lang="ru-RU" sz="1400" b="1">
                    <a:solidFill>
                      <a:schemeClr val="tx2"/>
                    </a:solidFill>
                    <a:effectLst/>
                  </a:defRPr>
                </a:pPr>
                <a:endParaRPr lang="en-US"/>
              </a:p>
            </c:txPr>
            <c:showCatName val="1"/>
            <c:showPercent val="1"/>
          </c:dLbls>
          <c:cat>
            <c:strRef>
              <c:f>Sheet1!$A$2:$A$5</c:f>
              <c:strCache>
                <c:ptCount val="4"/>
                <c:pt idx="0">
                  <c:v>Land</c:v>
                </c:pt>
                <c:pt idx="1">
                  <c:v>Air</c:v>
                </c:pt>
                <c:pt idx="2">
                  <c:v>Sea</c:v>
                </c:pt>
                <c:pt idx="3">
                  <c:v> Railway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1793369</c:v>
                </c:pt>
                <c:pt idx="1">
                  <c:v>296562</c:v>
                </c:pt>
                <c:pt idx="2">
                  <c:v>15107</c:v>
                </c:pt>
                <c:pt idx="3">
                  <c:v>14237</c:v>
                </c:pt>
              </c:numCache>
            </c:numRef>
          </c:val>
        </c:ser>
        <c:dLbls>
          <c:showCatName val="1"/>
          <c:showPercent val="1"/>
        </c:dLbls>
        <c:firstSliceAng val="265"/>
        <c:holeSize val="71"/>
      </c:doughnut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7"/>
  <c:chart>
    <c:autoTitleDeleted val="1"/>
    <c:plotArea>
      <c:layout>
        <c:manualLayout>
          <c:layoutTarget val="inner"/>
          <c:xMode val="edge"/>
          <c:yMode val="edge"/>
          <c:x val="0.14097427082178121"/>
          <c:y val="0.17468941382327224"/>
          <c:w val="0.53432220620310722"/>
          <c:h val="0.54980980638290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Bed Capacity by Types</c:v>
                </c:pt>
              </c:strCache>
            </c:strRef>
          </c:tx>
          <c:explosion val="12"/>
          <c:dLbls>
            <c:dLbl>
              <c:idx val="0"/>
              <c:layout>
                <c:manualLayout>
                  <c:x val="4.0810063940250024E-2"/>
                  <c:y val="-9.6629171353581067E-2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0.14805647091470395"/>
                  <c:y val="7.7622797150357414E-2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-9.9098824100734048E-2"/>
                  <c:y val="0.11897405681432655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-9.8727034120735024E-2"/>
                  <c:y val="3.8244322720530001E-2"/>
                </c:manualLayout>
              </c:layout>
              <c:showCatName val="1"/>
              <c:showPercent val="1"/>
            </c:dLbl>
            <c:dLbl>
              <c:idx val="4"/>
              <c:layout>
                <c:manualLayout>
                  <c:x val="-7.6388888888888923E-2"/>
                  <c:y val="0.12394366197184112"/>
                </c:manualLayout>
              </c:layout>
              <c:showCatName val="1"/>
              <c:showPercent val="1"/>
            </c:dLbl>
            <c:dLbl>
              <c:idx val="5"/>
              <c:layout>
                <c:manualLayout>
                  <c:x val="-0.11805555555555566"/>
                  <c:y val="3.0046948356807615E-2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lang="ru-RU" sz="1200" b="1" cap="none" spc="5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tx2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latin typeface="Sylfaen" pitchFamily="18" charset="0"/>
                  </a:defRPr>
                </a:pPr>
                <a:endParaRPr lang="en-US"/>
              </a:p>
            </c:txPr>
            <c:showCatName val="1"/>
            <c:showPercent val="1"/>
          </c:dLbls>
          <c:cat>
            <c:strRef>
              <c:f>Sheet1!$A$2:$A$5</c:f>
              <c:strCache>
                <c:ptCount val="4"/>
                <c:pt idx="0">
                  <c:v>Hotel</c:v>
                </c:pt>
                <c:pt idx="1">
                  <c:v>Family House</c:v>
                </c:pt>
                <c:pt idx="2">
                  <c:v>Guesthouse/Hostel</c:v>
                </c:pt>
                <c:pt idx="3">
                  <c:v>Other</c:v>
                </c:pt>
              </c:strCache>
            </c:strRef>
          </c:cat>
          <c:val>
            <c:numRef>
              <c:f>Sheet1!$B$2:$B$5</c:f>
              <c:numCache>
                <c:formatCode>_(* #,##0_);_(* \(#,##0\);_(* "-"??_);_(@_)</c:formatCode>
                <c:ptCount val="4"/>
                <c:pt idx="0">
                  <c:v>34573</c:v>
                </c:pt>
                <c:pt idx="1">
                  <c:v>9561</c:v>
                </c:pt>
                <c:pt idx="2">
                  <c:v>5813</c:v>
                </c:pt>
                <c:pt idx="3">
                  <c:v>3319</c:v>
                </c:pt>
              </c:numCache>
            </c:numRef>
          </c:val>
        </c:ser>
        <c:dLbls>
          <c:showCatName val="1"/>
          <c:showPercent val="1"/>
        </c:dLbls>
        <c:firstSliceAng val="265"/>
        <c:holeSize val="71"/>
      </c:doughnut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0"/>
  <c:chart>
    <c:autoTitleDeleted val="1"/>
    <c:plotArea>
      <c:layout>
        <c:manualLayout>
          <c:layoutTarget val="inner"/>
          <c:xMode val="edge"/>
          <c:yMode val="edge"/>
          <c:x val="2.3154381246545627E-3"/>
          <c:y val="0.13519054019765939"/>
          <c:w val="0.97996247179628848"/>
          <c:h val="0.61555775969266957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Share of Tourism in GDP</c:v>
                </c:pt>
              </c:strCache>
            </c:strRef>
          </c:tx>
          <c:spPr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txPr>
              <a:bodyPr/>
              <a:lstStyle/>
              <a:p>
                <a:pPr>
                  <a:defRPr lang="en-US" sz="1600" b="0" cap="none" spc="5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tx2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</a:defRPr>
                </a:pPr>
                <a:endParaRPr lang="en-US"/>
              </a:p>
            </c:txPr>
            <c:dLblPos val="t"/>
            <c:showVal val="1"/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numCache>
            </c:numRef>
          </c:cat>
          <c:val>
            <c:numRef>
              <c:f>Sheet1!$B$2:$B$10</c:f>
              <c:numCache>
                <c:formatCode>0.00%</c:formatCode>
                <c:ptCount val="9"/>
                <c:pt idx="0">
                  <c:v>6.8500000000000019E-2</c:v>
                </c:pt>
                <c:pt idx="1">
                  <c:v>6.2400000000000046E-2</c:v>
                </c:pt>
                <c:pt idx="2">
                  <c:v>5.8299999999999998E-2</c:v>
                </c:pt>
                <c:pt idx="3">
                  <c:v>6.0800000000000014E-2</c:v>
                </c:pt>
                <c:pt idx="4">
                  <c:v>6.0200000000000004E-2</c:v>
                </c:pt>
                <c:pt idx="5">
                  <c:v>6.0800000000000014E-2</c:v>
                </c:pt>
                <c:pt idx="6">
                  <c:v>5.8900000000000001E-2</c:v>
                </c:pt>
                <c:pt idx="7">
                  <c:v>6.3200000000000006E-2</c:v>
                </c:pt>
                <c:pt idx="8">
                  <c:v>6.7299999999999999E-2</c:v>
                </c:pt>
              </c:numCache>
            </c:numRef>
          </c:val>
        </c:ser>
        <c:dLbls>
          <c:showVal val="1"/>
        </c:dLbls>
        <c:marker val="1"/>
        <c:axId val="162082176"/>
        <c:axId val="162088064"/>
      </c:lineChart>
      <c:catAx>
        <c:axId val="16208217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lang="en-US" sz="1500" b="0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pPr>
            <a:endParaRPr lang="en-US"/>
          </a:p>
        </c:txPr>
        <c:crossAx val="162088064"/>
        <c:crosses val="autoZero"/>
        <c:auto val="1"/>
        <c:lblAlgn val="ctr"/>
        <c:lblOffset val="100"/>
      </c:catAx>
      <c:valAx>
        <c:axId val="162088064"/>
        <c:scaling>
          <c:orientation val="minMax"/>
          <c:max val="9.0000000000000066E-2"/>
        </c:scaling>
        <c:delete val="1"/>
        <c:axPos val="l"/>
        <c:numFmt formatCode="0.00%" sourceLinked="1"/>
        <c:tickLblPos val="none"/>
        <c:crossAx val="16208217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autoTitleDeleted val="1"/>
    <c:plotArea>
      <c:layout>
        <c:manualLayout>
          <c:layoutTarget val="inner"/>
          <c:xMode val="edge"/>
          <c:yMode val="edge"/>
          <c:x val="4.0440026246719163E-2"/>
          <c:y val="0.10789908704507002"/>
          <c:w val="0.95947464170647712"/>
          <c:h val="0.59138166662216352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International Tourism Receipts
(1000 USD)
</c:v>
                </c:pt>
              </c:strCache>
            </c:strRef>
          </c:tx>
          <c:dPt>
            <c:idx val="8"/>
            <c:spPr>
              <a:solidFill>
                <a:schemeClr val="accent1"/>
              </a:solidFill>
            </c:spPr>
          </c:dPt>
          <c:dLbls>
            <c:dLbl>
              <c:idx val="6"/>
              <c:layout>
                <c:manualLayout>
                  <c:x val="-7.7160493827162172E-3"/>
                  <c:y val="0"/>
                </c:manualLayout>
              </c:layout>
              <c:showVal val="1"/>
            </c:dLbl>
            <c:dLbl>
              <c:idx val="7"/>
              <c:layout>
                <c:manualLayout>
                  <c:x val="-2.7107155083874387E-3"/>
                  <c:y val="2.5689481122551992E-3"/>
                </c:manualLayout>
              </c:layout>
              <c:showVal val="1"/>
            </c:dLbl>
            <c:numFmt formatCode="#,##0" sourceLinked="0"/>
            <c:showVal val="1"/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numCache>
            </c:numRef>
          </c:cat>
          <c:val>
            <c:numRef>
              <c:f>Sheet1!$B$2:$B$10</c:f>
              <c:numCache>
                <c:formatCode>0</c:formatCode>
                <c:ptCount val="9"/>
                <c:pt idx="0">
                  <c:v>383745.7579640834</c:v>
                </c:pt>
                <c:pt idx="1">
                  <c:v>446645.95514701272</c:v>
                </c:pt>
                <c:pt idx="2">
                  <c:v>475889.04671723943</c:v>
                </c:pt>
                <c:pt idx="3">
                  <c:v>659245.29665854201</c:v>
                </c:pt>
                <c:pt idx="4">
                  <c:v>954909</c:v>
                </c:pt>
                <c:pt idx="5">
                  <c:v>1410902</c:v>
                </c:pt>
                <c:pt idx="6">
                  <c:v>1719699.8</c:v>
                </c:pt>
                <c:pt idx="7" formatCode="#,##0">
                  <c:v>1787140</c:v>
                </c:pt>
                <c:pt idx="8" formatCode="#,##0">
                  <c:v>1935915</c:v>
                </c:pt>
              </c:numCache>
            </c:numRef>
          </c:val>
        </c:ser>
        <c:dLbls>
          <c:showVal val="1"/>
        </c:dLbls>
        <c:overlap val="-25"/>
        <c:axId val="160843264"/>
        <c:axId val="160844800"/>
      </c:barChart>
      <c:catAx>
        <c:axId val="160843264"/>
        <c:scaling>
          <c:orientation val="minMax"/>
        </c:scaling>
        <c:axPos val="b"/>
        <c:numFmt formatCode="General" sourceLinked="1"/>
        <c:majorTickMark val="none"/>
        <c:tickLblPos val="nextTo"/>
        <c:crossAx val="160844800"/>
        <c:crosses val="autoZero"/>
        <c:auto val="1"/>
        <c:lblAlgn val="ctr"/>
        <c:lblOffset val="100"/>
      </c:catAx>
      <c:valAx>
        <c:axId val="160844800"/>
        <c:scaling>
          <c:orientation val="minMax"/>
        </c:scaling>
        <c:delete val="1"/>
        <c:axPos val="l"/>
        <c:numFmt formatCode="0" sourceLinked="1"/>
        <c:tickLblPos val="none"/>
        <c:crossAx val="16084326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600" b="0" cap="none" spc="50">
          <a:ln w="13500">
            <a:solidFill>
              <a:schemeClr val="accent1">
                <a:shade val="2500"/>
                <a:alpha val="6500"/>
              </a:schemeClr>
            </a:solidFill>
            <a:prstDash val="solid"/>
          </a:ln>
          <a:solidFill>
            <a:schemeClr val="tx2"/>
          </a:solidFill>
          <a:effectLst>
            <a:innerShdw blurRad="50900" dist="38500" dir="13500000">
              <a:srgbClr val="000000">
                <a:alpha val="60000"/>
              </a:srgbClr>
            </a:innerShdw>
          </a:effectLst>
        </a:defRPr>
      </a:pPr>
      <a:endParaRPr lang="en-US"/>
    </a:p>
  </c:txPr>
  <c:externalData r:id="rId1"/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autoTitleDeleted val="1"/>
    <c:plotArea>
      <c:layout>
        <c:manualLayout>
          <c:layoutTarget val="inner"/>
          <c:xMode val="edge"/>
          <c:yMode val="edge"/>
          <c:x val="0.11756699820417189"/>
          <c:y val="6.6632439526140522E-2"/>
          <c:w val="0.9024891221643907"/>
          <c:h val="0.67978034388465003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რაოდენობა</c:v>
                </c:pt>
              </c:strCache>
            </c:strRef>
          </c:tx>
          <c:dLbls>
            <c:dLbl>
              <c:idx val="1"/>
              <c:layout>
                <c:manualLayout>
                  <c:x val="3.4309546583796238E-3"/>
                  <c:y val="-1.6151237768095981E-2"/>
                </c:manualLayout>
              </c:layout>
              <c:showVal val="1"/>
            </c:dLbl>
            <c:dLbl>
              <c:idx val="5"/>
              <c:layout>
                <c:manualLayout>
                  <c:x val="-2.4215535670832821E-3"/>
                  <c:y val="3.5452123442618992E-3"/>
                </c:manualLayout>
              </c:layout>
              <c:showVal val="1"/>
            </c:dLbl>
            <c:dLbl>
              <c:idx val="6"/>
              <c:layout>
                <c:manualLayout>
                  <c:x val="0"/>
                  <c:y val="0"/>
                </c:manualLayout>
              </c:layout>
              <c:showVal val="1"/>
            </c:dLbl>
            <c:numFmt formatCode="#,##0" sourceLinked="0"/>
            <c:txPr>
              <a:bodyPr/>
              <a:lstStyle/>
              <a:p>
                <a:pPr>
                  <a:defRPr lang="en-US"/>
                </a:pPr>
                <a:endParaRPr lang="en-US"/>
              </a:p>
            </c:txPr>
            <c:showVal val="1"/>
          </c:dLbls>
          <c:cat>
            <c:numRef>
              <c:f>Sheet1!$A$2:$A$8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Sheet1!$B$2:$B$8</c:f>
              <c:numCache>
                <c:formatCode>#,##0</c:formatCode>
                <c:ptCount val="7"/>
                <c:pt idx="0">
                  <c:v>280825.63213438477</c:v>
                </c:pt>
                <c:pt idx="1">
                  <c:v>376877.83599268505</c:v>
                </c:pt>
                <c:pt idx="2">
                  <c:v>610108.68078190228</c:v>
                </c:pt>
                <c:pt idx="3">
                  <c:v>814297.44956676604</c:v>
                </c:pt>
                <c:pt idx="4">
                  <c:v>1128722.9210239726</c:v>
                </c:pt>
                <c:pt idx="5">
                  <c:v>1141309.7866056778</c:v>
                </c:pt>
                <c:pt idx="6">
                  <c:v>1459116</c:v>
                </c:pt>
              </c:numCache>
            </c:numRef>
          </c:val>
        </c:ser>
        <c:gapWidth val="191"/>
        <c:axId val="162180096"/>
        <c:axId val="162210560"/>
      </c:barChart>
      <c:catAx>
        <c:axId val="16218009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62210560"/>
        <c:crosses val="autoZero"/>
        <c:auto val="1"/>
        <c:lblAlgn val="ctr"/>
        <c:lblOffset val="100"/>
      </c:catAx>
      <c:valAx>
        <c:axId val="162210560"/>
        <c:scaling>
          <c:orientation val="minMax"/>
        </c:scaling>
        <c:axPos val="l"/>
        <c:numFmt formatCode="#,##0" sourceLinked="1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62180096"/>
        <c:crosses val="autoZero"/>
        <c:crossBetween val="between"/>
      </c:valAx>
    </c:plotArea>
    <c:plotVisOnly val="1"/>
    <c:dispBlanksAs val="gap"/>
  </c:chart>
  <c:spPr>
    <a:ln>
      <a:noFill/>
    </a:ln>
  </c:spPr>
  <c:txPr>
    <a:bodyPr/>
    <a:lstStyle/>
    <a:p>
      <a:pPr>
        <a:defRPr sz="1400" b="0" cap="none" spc="50">
          <a:ln w="13500">
            <a:solidFill>
              <a:schemeClr val="accent1">
                <a:shade val="2500"/>
                <a:alpha val="6500"/>
              </a:schemeClr>
            </a:solidFill>
            <a:prstDash val="solid"/>
          </a:ln>
          <a:solidFill>
            <a:schemeClr val="tx2"/>
          </a:solidFill>
          <a:effectLst>
            <a:innerShdw blurRad="50900" dist="38500" dir="13500000">
              <a:srgbClr val="000000">
                <a:alpha val="60000"/>
              </a:srgbClr>
            </a:innerShdw>
          </a:effectLst>
          <a:latin typeface="Sylfaen" pitchFamily="18" charset="0"/>
        </a:defRPr>
      </a:pPr>
      <a:endParaRPr lang="en-US"/>
    </a:p>
  </c:txPr>
  <c:externalData r:id="rId1"/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7"/>
  <c:chart>
    <c:plotArea>
      <c:layout>
        <c:manualLayout>
          <c:layoutTarget val="inner"/>
          <c:xMode val="edge"/>
          <c:yMode val="edge"/>
          <c:x val="0.11940109644003349"/>
          <c:y val="6.8464603074472941E-2"/>
          <c:w val="0.77173879010684165"/>
          <c:h val="0.70287430712642363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2012</c:v>
                </c:pt>
              </c:strCache>
            </c:strRef>
          </c:tx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Sheet1!$B$2:$B$13</c:f>
              <c:numCache>
                <c:formatCode>#,##0</c:formatCode>
                <c:ptCount val="12"/>
                <c:pt idx="0">
                  <c:v>51627.178899940001</c:v>
                </c:pt>
                <c:pt idx="1">
                  <c:v>47921.76142825601</c:v>
                </c:pt>
                <c:pt idx="2">
                  <c:v>55626.493093800003</c:v>
                </c:pt>
                <c:pt idx="3">
                  <c:v>58960.989712823997</c:v>
                </c:pt>
                <c:pt idx="4">
                  <c:v>59113.300206672</c:v>
                </c:pt>
                <c:pt idx="5">
                  <c:v>61660.917880535009</c:v>
                </c:pt>
                <c:pt idx="6">
                  <c:v>75883.459517648007</c:v>
                </c:pt>
                <c:pt idx="7">
                  <c:v>81414.779720298015</c:v>
                </c:pt>
                <c:pt idx="8">
                  <c:v>78770.471393508982</c:v>
                </c:pt>
                <c:pt idx="9">
                  <c:v>83494.427966734016</c:v>
                </c:pt>
                <c:pt idx="10">
                  <c:v>76855.240388969993</c:v>
                </c:pt>
                <c:pt idx="11">
                  <c:v>82968.429357579997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2013</c:v>
                </c:pt>
              </c:strCache>
            </c:strRef>
          </c:tx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Sheet1!$C$2:$C$13</c:f>
              <c:numCache>
                <c:formatCode>#,##0</c:formatCode>
                <c:ptCount val="12"/>
                <c:pt idx="0">
                  <c:v>74334.869889452006</c:v>
                </c:pt>
                <c:pt idx="1">
                  <c:v>71091.705599017994</c:v>
                </c:pt>
                <c:pt idx="2">
                  <c:v>89233.954016328003</c:v>
                </c:pt>
                <c:pt idx="3">
                  <c:v>89244.319250956003</c:v>
                </c:pt>
                <c:pt idx="4">
                  <c:v>92365.097481395991</c:v>
                </c:pt>
                <c:pt idx="5">
                  <c:v>92065.016391883997</c:v>
                </c:pt>
                <c:pt idx="6">
                  <c:v>95307.821540439996</c:v>
                </c:pt>
                <c:pt idx="7">
                  <c:v>110278.87378593</c:v>
                </c:pt>
                <c:pt idx="8">
                  <c:v>105613.33954174002</c:v>
                </c:pt>
                <c:pt idx="9">
                  <c:v>104731.669003517</c:v>
                </c:pt>
                <c:pt idx="10">
                  <c:v>95427.178036320009</c:v>
                </c:pt>
                <c:pt idx="11">
                  <c:v>109029.07648699399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2014</c:v>
                </c:pt>
              </c:strCache>
            </c:strRef>
          </c:tx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Sheet1!$D$2:$D$13</c:f>
              <c:numCache>
                <c:formatCode>#,##0</c:formatCode>
                <c:ptCount val="12"/>
                <c:pt idx="0">
                  <c:v>105508.323932917</c:v>
                </c:pt>
                <c:pt idx="1">
                  <c:v>82380.965456224993</c:v>
                </c:pt>
                <c:pt idx="2">
                  <c:v>116695.816144418</c:v>
                </c:pt>
                <c:pt idx="3">
                  <c:v>80087.498251051991</c:v>
                </c:pt>
                <c:pt idx="4">
                  <c:v>92007.19997398401</c:v>
                </c:pt>
                <c:pt idx="5">
                  <c:v>94034.621231320998</c:v>
                </c:pt>
                <c:pt idx="6">
                  <c:v>94164.188414249074</c:v>
                </c:pt>
                <c:pt idx="7">
                  <c:v>106623.52693328666</c:v>
                </c:pt>
                <c:pt idx="8">
                  <c:v>99322.861158664018</c:v>
                </c:pt>
                <c:pt idx="9">
                  <c:v>93784.45034673292</c:v>
                </c:pt>
                <c:pt idx="10">
                  <c:v>85198.635462344013</c:v>
                </c:pt>
                <c:pt idx="11">
                  <c:v>91501.699300484092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2015</c:v>
                </c:pt>
              </c:strCache>
            </c:strRef>
          </c:tx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Sheet1!$E$2:$E$13</c:f>
              <c:numCache>
                <c:formatCode>#,##0</c:formatCode>
                <c:ptCount val="12"/>
                <c:pt idx="0">
                  <c:v>88957.215345446602</c:v>
                </c:pt>
                <c:pt idx="1">
                  <c:v>83524.716939429942</c:v>
                </c:pt>
                <c:pt idx="2">
                  <c:v>106872.26373897179</c:v>
                </c:pt>
                <c:pt idx="3">
                  <c:v>118105.32472984992</c:v>
                </c:pt>
                <c:pt idx="4">
                  <c:v>131894.71847153996</c:v>
                </c:pt>
                <c:pt idx="5">
                  <c:v>116853.82192531614</c:v>
                </c:pt>
                <c:pt idx="6">
                  <c:v>124634.58972782295</c:v>
                </c:pt>
                <c:pt idx="7">
                  <c:v>135820.77131971015</c:v>
                </c:pt>
                <c:pt idx="8">
                  <c:v>157845.59758668442</c:v>
                </c:pt>
                <c:pt idx="9">
                  <c:v>143184.0803131627</c:v>
                </c:pt>
                <c:pt idx="10">
                  <c:v>136215.87942709427</c:v>
                </c:pt>
                <c:pt idx="11">
                  <c:v>115206.94950768408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2016</c:v>
                </c:pt>
              </c:strCache>
            </c:strRef>
          </c:tx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Sheet1!$F$2:$F$13</c:f>
              <c:numCache>
                <c:formatCode>#,##0</c:formatCode>
                <c:ptCount val="12"/>
                <c:pt idx="0">
                  <c:v>111536</c:v>
                </c:pt>
                <c:pt idx="1">
                  <c:v>107367</c:v>
                </c:pt>
                <c:pt idx="2">
                  <c:v>122461</c:v>
                </c:pt>
                <c:pt idx="3">
                  <c:v>117744.21528906428</c:v>
                </c:pt>
              </c:numCache>
            </c:numRef>
          </c:val>
        </c:ser>
        <c:axId val="146572032"/>
        <c:axId val="146573568"/>
      </c:barChart>
      <c:catAx>
        <c:axId val="14657203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46573568"/>
        <c:crosses val="autoZero"/>
        <c:auto val="1"/>
        <c:lblAlgn val="ctr"/>
        <c:lblOffset val="100"/>
      </c:catAx>
      <c:valAx>
        <c:axId val="146573568"/>
        <c:scaling>
          <c:orientation val="minMax"/>
        </c:scaling>
        <c:axPos val="l"/>
        <c:numFmt formatCode="#,##0" sourceLinked="1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46572032"/>
        <c:crosses val="autoZero"/>
        <c:crossBetween val="between"/>
      </c:valAx>
      <c:dTable>
        <c:showHorzBorder val="1"/>
        <c:showVertBorder val="1"/>
        <c:showOutline val="1"/>
        <c:txPr>
          <a:bodyPr/>
          <a:lstStyle/>
          <a:p>
            <a:pPr rtl="0">
              <a:defRPr lang="en-US" sz="900"/>
            </a:pPr>
            <a:endParaRPr lang="en-US"/>
          </a:p>
        </c:txPr>
      </c:dTable>
    </c:plotArea>
    <c:legend>
      <c:legendPos val="r"/>
      <c:layout/>
      <c:txPr>
        <a:bodyPr/>
        <a:lstStyle/>
        <a:p>
          <a:pPr>
            <a:defRPr lang="en-US" sz="1200"/>
          </a:pPr>
          <a:endParaRPr lang="en-US"/>
        </a:p>
      </c:txPr>
    </c:legend>
    <c:plotVisOnly val="1"/>
    <c:dispBlanksAs val="gap"/>
  </c:chart>
  <c:spPr>
    <a:ln>
      <a:noFill/>
    </a:ln>
  </c:spPr>
  <c:txPr>
    <a:bodyPr/>
    <a:lstStyle/>
    <a:p>
      <a:pPr>
        <a:defRPr sz="1100" b="0" cap="none" spc="50">
          <a:ln w="13500">
            <a:solidFill>
              <a:schemeClr val="accent1">
                <a:shade val="2500"/>
                <a:alpha val="6500"/>
              </a:schemeClr>
            </a:solidFill>
            <a:prstDash val="solid"/>
          </a:ln>
          <a:solidFill>
            <a:schemeClr val="tx2"/>
          </a:solidFill>
          <a:effectLst>
            <a:innerShdw blurRad="50900" dist="38500" dir="13500000">
              <a:srgbClr val="000000">
                <a:alpha val="60000"/>
              </a:srgbClr>
            </a:innerShdw>
          </a:effectLst>
        </a:defRPr>
      </a:pPr>
      <a:endParaRPr lang="en-US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4.9019607843139475E-3"/>
          <c:y val="0.19373655913978488"/>
          <c:w val="0.9640522875816997"/>
          <c:h val="0.71534501735671685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numRef>
              <c:f>Sheet1!$A$2:$A$3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Sheet1!$B$2:$B$3</c:f>
              <c:numCache>
                <c:formatCode>#,##0</c:formatCode>
                <c:ptCount val="2"/>
                <c:pt idx="0">
                  <c:v>1141310</c:v>
                </c:pt>
                <c:pt idx="1">
                  <c:v>1459116</c:v>
                </c:pt>
              </c:numCache>
            </c:numRef>
          </c:val>
        </c:ser>
        <c:dLbls>
          <c:showVal val="1"/>
        </c:dLbls>
        <c:overlap val="-25"/>
        <c:axId val="162534528"/>
        <c:axId val="162536064"/>
      </c:barChart>
      <c:catAx>
        <c:axId val="162534528"/>
        <c:scaling>
          <c:orientation val="minMax"/>
        </c:scaling>
        <c:axPos val="b"/>
        <c:numFmt formatCode="General" sourceLinked="1"/>
        <c:majorTickMark val="none"/>
        <c:tickLblPos val="nextTo"/>
        <c:crossAx val="162536064"/>
        <c:crosses val="autoZero"/>
        <c:auto val="1"/>
        <c:lblAlgn val="ctr"/>
        <c:lblOffset val="100"/>
      </c:catAx>
      <c:valAx>
        <c:axId val="162536064"/>
        <c:scaling>
          <c:orientation val="minMax"/>
          <c:min val="0"/>
        </c:scaling>
        <c:delete val="1"/>
        <c:axPos val="l"/>
        <c:numFmt formatCode="#,##0" sourceLinked="1"/>
        <c:tickLblPos val="none"/>
        <c:crossAx val="162534528"/>
        <c:crosses val="autoZero"/>
        <c:crossBetween val="between"/>
      </c:valAx>
    </c:plotArea>
    <c:plotVisOnly val="1"/>
  </c:chart>
  <c:txPr>
    <a:bodyPr/>
    <a:lstStyle/>
    <a:p>
      <a:pPr algn="ctr">
        <a:defRPr lang="en-US" sz="1600" b="1" i="0" u="none" strike="noStrike" kern="1200" cap="none" spc="50" baseline="0">
          <a:ln w="13500">
            <a:solidFill>
              <a:srgbClr val="4F81BD">
                <a:shade val="2500"/>
                <a:alpha val="6500"/>
              </a:srgbClr>
            </a:solidFill>
            <a:prstDash val="solid"/>
          </a:ln>
          <a:solidFill>
            <a:srgbClr val="1F497D"/>
          </a:solidFill>
          <a:effectLst>
            <a:innerShdw blurRad="50900" dist="38500" dir="13500000">
              <a:srgbClr val="000000">
                <a:alpha val="60000"/>
              </a:srgbClr>
            </a:innerShdw>
          </a:effectLst>
          <a:latin typeface="+mn-lt"/>
          <a:ea typeface="+mn-ea"/>
          <a:cs typeface="+mn-cs"/>
        </a:defRPr>
      </a:pPr>
      <a:endParaRPr lang="en-U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9"/>
  <c:chart>
    <c:autoTitleDeleted val="1"/>
    <c:plotArea>
      <c:layout>
        <c:manualLayout>
          <c:layoutTarget val="inner"/>
          <c:xMode val="edge"/>
          <c:yMode val="edge"/>
          <c:x val="9.5219976853304009E-2"/>
          <c:y val="3.8984169947506558E-2"/>
          <c:w val="0.90478002314669592"/>
          <c:h val="0.93558624298460358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Number</c:v>
                </c:pt>
              </c:strCache>
            </c:strRef>
          </c:tx>
          <c:spPr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4.8101723771015105E-2"/>
                  <c:y val="5.9932332677165384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1.3783055899700766E-2"/>
                  <c:y val="5.9449434055118218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8.3969341928871646E-3"/>
                  <c:y val="5.3124794947506673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2.8042628994538767E-2"/>
                  <c:y val="6.770833333333344E-2"/>
                </c:manualLayout>
              </c:layout>
              <c:showVal val="1"/>
            </c:dLbl>
            <c:dLbl>
              <c:idx val="4"/>
              <c:layout>
                <c:manualLayout>
                  <c:x val="-3.8801641944626791E-2"/>
                  <c:y val="6.25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3.2940546596755362E-2"/>
                  <c:y val="6.0639763779527546E-2"/>
                </c:manualLayout>
              </c:layout>
              <c:dLblPos val="r"/>
              <c:showVal val="1"/>
            </c:dLbl>
            <c:dLbl>
              <c:idx val="6"/>
              <c:layout>
                <c:manualLayout>
                  <c:x val="-1.1738728775166707E-3"/>
                  <c:y val="5.6993520341207415E-2"/>
                </c:manualLayout>
              </c:layout>
              <c:dLblPos val="r"/>
              <c:showVal val="1"/>
            </c:dLbl>
            <c:dLbl>
              <c:idx val="7"/>
              <c:layout>
                <c:manualLayout>
                  <c:x val="0"/>
                  <c:y val="6.0152559055118134E-2"/>
                </c:manualLayout>
              </c:layout>
              <c:dLblPos val="r"/>
              <c:showVal val="1"/>
            </c:dLbl>
            <c:numFmt formatCode="#,##0" sourceLinked="0"/>
            <c:txPr>
              <a:bodyPr/>
              <a:lstStyle/>
              <a:p>
                <a:pPr>
                  <a:defRPr lang="en-US" sz="1600"/>
                </a:pPr>
                <a:endParaRPr lang="en-US"/>
              </a:p>
            </c:txPr>
            <c:showVal val="1"/>
          </c:dLbls>
          <c:cat>
            <c:strRef>
              <c:f>Sheet1!$A$2:$A$8</c:f>
              <c:strCach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strCache>
            </c:strRef>
          </c:cat>
          <c:val>
            <c:numRef>
              <c:f>Sheet1!$B$2:$B$8</c:f>
              <c:numCache>
                <c:formatCode>_(* #,##0_);_(* \(#,##0\);_(* "-"??_);_(@_)</c:formatCode>
                <c:ptCount val="7"/>
                <c:pt idx="0">
                  <c:v>140097</c:v>
                </c:pt>
                <c:pt idx="1">
                  <c:v>204162</c:v>
                </c:pt>
                <c:pt idx="2">
                  <c:v>324379</c:v>
                </c:pt>
                <c:pt idx="3">
                  <c:v>406598</c:v>
                </c:pt>
                <c:pt idx="4">
                  <c:v>396264</c:v>
                </c:pt>
                <c:pt idx="5">
                  <c:v>454602</c:v>
                </c:pt>
                <c:pt idx="6">
                  <c:v>522359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marker>
            <c:symbol val="none"/>
          </c:marker>
          <c:cat>
            <c:strRef>
              <c:f>Sheet1!$A$2:$A$8</c:f>
              <c:strCach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strCache>
            </c:strRef>
          </c:cat>
          <c:val>
            <c:numRef>
              <c:f>Sheet1!$C$2:$C$8</c:f>
              <c:numCache>
                <c:formatCode>0.0%</c:formatCode>
                <c:ptCount val="7"/>
                <c:pt idx="1">
                  <c:v>0.45729030600226994</c:v>
                </c:pt>
                <c:pt idx="2">
                  <c:v>0.58883141818751783</c:v>
                </c:pt>
                <c:pt idx="3">
                  <c:v>0.25346585321491211</c:v>
                </c:pt>
                <c:pt idx="4">
                  <c:v>-2.5415766924579031E-2</c:v>
                </c:pt>
                <c:pt idx="5">
                  <c:v>0.14722003512809634</c:v>
                </c:pt>
                <c:pt idx="6">
                  <c:v>0.14904685857079381</c:v>
                </c:pt>
              </c:numCache>
            </c:numRef>
          </c:val>
        </c:ser>
        <c:marker val="1"/>
        <c:axId val="138861568"/>
        <c:axId val="144737024"/>
      </c:lineChart>
      <c:catAx>
        <c:axId val="13886156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n-US" sz="1600"/>
            </a:pPr>
            <a:endParaRPr lang="en-US"/>
          </a:p>
        </c:txPr>
        <c:crossAx val="144737024"/>
        <c:crosses val="autoZero"/>
        <c:auto val="1"/>
        <c:lblAlgn val="ctr"/>
        <c:lblOffset val="100"/>
      </c:catAx>
      <c:valAx>
        <c:axId val="144737024"/>
        <c:scaling>
          <c:orientation val="minMax"/>
        </c:scaling>
        <c:axPos val="l"/>
        <c:numFmt formatCode="_(* #,##0_);_(* \(#,##0\);_(* &quot;-&quot;??_);_(@_)" sourceLinked="1"/>
        <c:tickLblPos val="nextTo"/>
        <c:txPr>
          <a:bodyPr/>
          <a:lstStyle/>
          <a:p>
            <a:pPr>
              <a:defRPr lang="en-US" sz="1600"/>
            </a:pPr>
            <a:endParaRPr lang="en-US"/>
          </a:p>
        </c:txPr>
        <c:crossAx val="138861568"/>
        <c:crosses val="autoZero"/>
        <c:crossBetween val="between"/>
      </c:valAx>
    </c:plotArea>
    <c:plotVisOnly val="1"/>
    <c:dispBlanksAs val="gap"/>
  </c:chart>
  <c:spPr>
    <a:noFill/>
    <a:ln>
      <a:noFill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 sz="1800" b="0" cap="none" spc="50">
          <a:ln w="13500">
            <a:solidFill>
              <a:schemeClr val="accent1">
                <a:shade val="2500"/>
                <a:alpha val="6500"/>
              </a:schemeClr>
            </a:solidFill>
            <a:prstDash val="solid"/>
          </a:ln>
          <a:solidFill>
            <a:schemeClr val="tx2"/>
          </a:solidFill>
          <a:effectLst/>
          <a:latin typeface="+mn-lt"/>
          <a:ea typeface="+mn-ea"/>
          <a:cs typeface="+mn-cs"/>
        </a:defRPr>
      </a:pPr>
      <a:endParaRPr lang="en-US"/>
    </a:p>
  </c:txPr>
  <c:externalData r:id="rId1"/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4.9019607843139527E-3"/>
          <c:y val="0.19373655913978488"/>
          <c:w val="0.9640522875816997"/>
          <c:h val="0.71534501735671718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strRef>
              <c:f>Sheet1!$A$2:$A$3</c:f>
              <c:strCache>
                <c:ptCount val="2"/>
                <c:pt idx="0">
                  <c:v>2015 4 Month</c:v>
                </c:pt>
                <c:pt idx="1">
                  <c:v>2016 4 Month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397459.52075369825</c:v>
                </c:pt>
                <c:pt idx="1">
                  <c:v>459108.5567311779</c:v>
                </c:pt>
              </c:numCache>
            </c:numRef>
          </c:val>
        </c:ser>
        <c:dLbls>
          <c:showVal val="1"/>
        </c:dLbls>
        <c:overlap val="-25"/>
        <c:axId val="162589696"/>
        <c:axId val="162603776"/>
      </c:barChart>
      <c:catAx>
        <c:axId val="162589696"/>
        <c:scaling>
          <c:orientation val="minMax"/>
        </c:scaling>
        <c:axPos val="b"/>
        <c:numFmt formatCode="General" sourceLinked="1"/>
        <c:majorTickMark val="none"/>
        <c:tickLblPos val="nextTo"/>
        <c:crossAx val="162603776"/>
        <c:crosses val="autoZero"/>
        <c:auto val="1"/>
        <c:lblAlgn val="ctr"/>
        <c:lblOffset val="100"/>
      </c:catAx>
      <c:valAx>
        <c:axId val="162603776"/>
        <c:scaling>
          <c:orientation val="minMax"/>
          <c:min val="0"/>
        </c:scaling>
        <c:delete val="1"/>
        <c:axPos val="l"/>
        <c:numFmt formatCode="#,##0" sourceLinked="1"/>
        <c:tickLblPos val="none"/>
        <c:crossAx val="162589696"/>
        <c:crosses val="autoZero"/>
        <c:crossBetween val="between"/>
      </c:valAx>
    </c:plotArea>
    <c:plotVisOnly val="1"/>
  </c:chart>
  <c:txPr>
    <a:bodyPr/>
    <a:lstStyle/>
    <a:p>
      <a:pPr algn="ctr">
        <a:defRPr lang="en-US" sz="1600" b="1" i="0" u="none" strike="noStrike" kern="1200" cap="none" spc="50" baseline="0">
          <a:ln w="13500">
            <a:solidFill>
              <a:srgbClr val="4F81BD">
                <a:shade val="2500"/>
                <a:alpha val="6500"/>
              </a:srgbClr>
            </a:solidFill>
            <a:prstDash val="solid"/>
          </a:ln>
          <a:solidFill>
            <a:srgbClr val="1F497D"/>
          </a:solidFill>
          <a:effectLst>
            <a:innerShdw blurRad="50900" dist="38500" dir="13500000">
              <a:srgbClr val="000000">
                <a:alpha val="60000"/>
              </a:srgbClr>
            </a:innerShdw>
          </a:effectLst>
          <a:latin typeface="+mn-lt"/>
          <a:ea typeface="+mn-ea"/>
          <a:cs typeface="+mn-cs"/>
        </a:defRPr>
      </a:pPr>
      <a:endParaRPr lang="en-US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9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2014 12 Months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-1.5432098765432275E-2"/>
                  <c:y val="7.3818897637796874E-5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-4.6296296296297014E-3"/>
                  <c:y val="0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-1.0802469135803221E-2"/>
                  <c:y val="2.7322404371584678E-3"/>
                </c:manualLayout>
              </c:layout>
              <c:dLblPos val="outEnd"/>
              <c:showVal val="1"/>
            </c:dLbl>
            <c:numFmt formatCode="#,##0" sourceLinked="0"/>
            <c:txPr>
              <a:bodyPr/>
              <a:lstStyle/>
              <a:p>
                <a:pPr>
                  <a:defRPr lang="en-US" sz="1200" b="0" cap="none" spc="5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tx2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</a:defRPr>
                </a:pPr>
                <a:endParaRPr lang="en-US"/>
              </a:p>
            </c:txPr>
            <c:showVal val="1"/>
          </c:dLbls>
          <c:cat>
            <c:strRef>
              <c:f>Sheet1!$A$2:$A$5</c:f>
              <c:strCache>
                <c:ptCount val="4"/>
                <c:pt idx="0">
                  <c:v>Total</c:v>
                </c:pt>
                <c:pt idx="1">
                  <c:v>24 hours and more</c:v>
                </c:pt>
                <c:pt idx="2">
                  <c:v>Transit</c:v>
                </c:pt>
                <c:pt idx="3">
                  <c:v>Same day visits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5515559</c:v>
                </c:pt>
                <c:pt idx="1">
                  <c:v>2229094</c:v>
                </c:pt>
                <c:pt idx="2">
                  <c:v>1114036</c:v>
                </c:pt>
                <c:pt idx="3">
                  <c:v>2172429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2015 12 Months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1.5432098765431961E-3"/>
                  <c:y val="0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1.3888888888889348E-2"/>
                  <c:y val="-6.2331856955382134E-3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4.6296296296297014E-3"/>
                  <c:y val="1.0672982283464567E-3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1.2345679012345723E-2"/>
                  <c:y val="-3.4463172572179227E-3"/>
                </c:manualLayout>
              </c:layout>
              <c:dLblPos val="outEnd"/>
              <c:showVal val="1"/>
            </c:dLbl>
            <c:numFmt formatCode="#,##0" sourceLinked="0"/>
            <c:txPr>
              <a:bodyPr/>
              <a:lstStyle/>
              <a:p>
                <a:pPr>
                  <a:defRPr lang="en-US" sz="1200" b="0" cap="none" spc="5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tx2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</a:defRPr>
                </a:pPr>
                <a:endParaRPr lang="en-US"/>
              </a:p>
            </c:txPr>
            <c:showVal val="1"/>
          </c:dLbls>
          <c:cat>
            <c:strRef>
              <c:f>Sheet1!$A$2:$A$5</c:f>
              <c:strCache>
                <c:ptCount val="4"/>
                <c:pt idx="0">
                  <c:v>Total</c:v>
                </c:pt>
                <c:pt idx="1">
                  <c:v>24 hours and more</c:v>
                </c:pt>
                <c:pt idx="2">
                  <c:v>Transit</c:v>
                </c:pt>
                <c:pt idx="3">
                  <c:v>Same day visits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5901094</c:v>
                </c:pt>
                <c:pt idx="1">
                  <c:v>2281971</c:v>
                </c:pt>
                <c:pt idx="2">
                  <c:v>1400835</c:v>
                </c:pt>
                <c:pt idx="3">
                  <c:v>2218288</c:v>
                </c:pt>
              </c:numCache>
            </c:numRef>
          </c:val>
        </c:ser>
        <c:dLbls>
          <c:showVal val="1"/>
        </c:dLbls>
        <c:overlap val="-25"/>
        <c:axId val="144771712"/>
        <c:axId val="144941824"/>
      </c:barChart>
      <c:catAx>
        <c:axId val="14477171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lang="en-US" sz="1600"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pPr>
            <a:endParaRPr lang="en-US"/>
          </a:p>
        </c:txPr>
        <c:crossAx val="144941824"/>
        <c:crosses val="autoZero"/>
        <c:auto val="1"/>
        <c:lblAlgn val="ctr"/>
        <c:lblOffset val="100"/>
      </c:catAx>
      <c:valAx>
        <c:axId val="144941824"/>
        <c:scaling>
          <c:orientation val="minMax"/>
        </c:scaling>
        <c:delete val="1"/>
        <c:axPos val="l"/>
        <c:numFmt formatCode="General" sourceLinked="1"/>
        <c:tickLblPos val="none"/>
        <c:crossAx val="144771712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lang="en-US" sz="1700" b="0" cap="none" spc="5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defRPr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9"/>
  <c:chart>
    <c:title>
      <c:tx>
        <c:rich>
          <a:bodyPr/>
          <a:lstStyle/>
          <a:p>
            <a:pPr>
              <a:defRPr lang="en-US"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lang="ka-GE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</a:t>
            </a:r>
            <a:r>
              <a:rPr lang="en-US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ka-GE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lang="en-US" b="1" cap="none" spc="50" baseline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Months</a:t>
            </a:r>
            <a:endParaRPr lang="ka-GE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c:rich>
      </c:tx>
      <c:layout/>
    </c:title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2014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explosion val="2"/>
          <c:dPt>
            <c:idx val="0"/>
            <c:explosion val="1"/>
            <c:spPr>
              <a:solidFill>
                <a:schemeClr val="tx2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spPr>
              <a:solidFill>
                <a:schemeClr val="accent1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-3.2051282051282696E-3"/>
                  <c:y val="-7.1759259259259273E-2"/>
                </c:manualLayout>
              </c:layout>
              <c:showPercent val="1"/>
            </c:dLbl>
            <c:dLbl>
              <c:idx val="1"/>
              <c:layout>
                <c:manualLayout>
                  <c:x val="4.8075661215424993E-3"/>
                  <c:y val="-2.7777777777779226E-2"/>
                </c:manualLayout>
              </c:layout>
              <c:showPercent val="1"/>
            </c:dLbl>
            <c:dLbl>
              <c:idx val="2"/>
              <c:layout>
                <c:manualLayout>
                  <c:x val="3.2051282051282696E-3"/>
                  <c:y val="-6.7129629629629678E-2"/>
                </c:manualLayout>
              </c:layout>
              <c:showPercent val="1"/>
            </c:dLbl>
            <c:txPr>
              <a:bodyPr/>
              <a:lstStyle/>
              <a:p>
                <a:pPr>
                  <a:defRPr lang="en-US" b="1" cap="none" spc="5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accent1">
                        <a:tint val="3000"/>
                        <a:alpha val="9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n-US"/>
              </a:p>
            </c:txPr>
            <c:showPercent val="1"/>
          </c:dLbls>
          <c:cat>
            <c:strRef>
              <c:f>Sheet1!$A$2:$A$4</c:f>
              <c:strCache>
                <c:ptCount val="3"/>
                <c:pt idx="0">
                  <c:v>24 hours and more</c:v>
                </c:pt>
                <c:pt idx="1">
                  <c:v>Transit</c:v>
                </c:pt>
                <c:pt idx="2">
                  <c:v>Same day visits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2281971</c:v>
                </c:pt>
                <c:pt idx="1">
                  <c:v>1400835</c:v>
                </c:pt>
                <c:pt idx="2">
                  <c:v>2218288</c:v>
                </c:pt>
              </c:numCache>
            </c:numRef>
          </c:val>
        </c:ser>
        <c:dLbls>
          <c:showPercent val="1"/>
        </c:dLbls>
        <c:firstSliceAng val="177"/>
        <c:holeSize val="50"/>
      </c:doughnutChart>
      <c:spPr>
        <a:noFill/>
        <a:ln w="25398">
          <a:noFill/>
        </a:ln>
      </c:spPr>
    </c:plotArea>
    <c:legend>
      <c:legendPos val="t"/>
      <c:layout/>
      <c:txPr>
        <a:bodyPr/>
        <a:lstStyle/>
        <a:p>
          <a:pPr>
            <a:defRPr lang="en-US" b="1" cap="none" spc="5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defRPr>
          </a:pPr>
          <a:endParaRPr lang="en-US"/>
        </a:p>
      </c:txPr>
    </c:legend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9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2015 5 Months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-1.5432098765432282E-2"/>
                  <c:y val="7.3818897637796928E-5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-4.6296296296297014E-3"/>
                  <c:y val="0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-1.0802469135803221E-2"/>
                  <c:y val="2.7322404371584678E-3"/>
                </c:manualLayout>
              </c:layout>
              <c:dLblPos val="outEnd"/>
              <c:showVal val="1"/>
            </c:dLbl>
            <c:numFmt formatCode="#,##0" sourceLinked="0"/>
            <c:txPr>
              <a:bodyPr/>
              <a:lstStyle/>
              <a:p>
                <a:pPr>
                  <a:defRPr lang="en-US" sz="1200" b="0" cap="none" spc="5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tx2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</a:defRPr>
                </a:pPr>
                <a:endParaRPr lang="en-US"/>
              </a:p>
            </c:txPr>
            <c:showVal val="1"/>
          </c:dLbls>
          <c:cat>
            <c:strRef>
              <c:f>Sheet1!$A$2:$A$5</c:f>
              <c:strCache>
                <c:ptCount val="4"/>
                <c:pt idx="0">
                  <c:v>Total</c:v>
                </c:pt>
                <c:pt idx="1">
                  <c:v>24 hours and more</c:v>
                </c:pt>
                <c:pt idx="2">
                  <c:v>Transit</c:v>
                </c:pt>
                <c:pt idx="3">
                  <c:v>Same day visits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1838516</c:v>
                </c:pt>
                <c:pt idx="1">
                  <c:v>659039</c:v>
                </c:pt>
                <c:pt idx="2">
                  <c:v>405208</c:v>
                </c:pt>
                <c:pt idx="3">
                  <c:v>774269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2016 5 Months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1.5432098765431961E-3"/>
                  <c:y val="0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1.3888888888889355E-2"/>
                  <c:y val="-6.2331856955382134E-3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4.6296296296297014E-3"/>
                  <c:y val="1.0672982283464567E-3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1.2345679012345723E-2"/>
                  <c:y val="-3.4463172572179257E-3"/>
                </c:manualLayout>
              </c:layout>
              <c:dLblPos val="outEnd"/>
              <c:showVal val="1"/>
            </c:dLbl>
            <c:numFmt formatCode="#,##0" sourceLinked="0"/>
            <c:txPr>
              <a:bodyPr/>
              <a:lstStyle/>
              <a:p>
                <a:pPr>
                  <a:defRPr lang="en-US" sz="1200" b="0" cap="none" spc="5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tx2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</a:defRPr>
                </a:pPr>
                <a:endParaRPr lang="en-US"/>
              </a:p>
            </c:txPr>
            <c:showVal val="1"/>
          </c:dLbls>
          <c:cat>
            <c:strRef>
              <c:f>Sheet1!$A$2:$A$5</c:f>
              <c:strCache>
                <c:ptCount val="4"/>
                <c:pt idx="0">
                  <c:v>Total</c:v>
                </c:pt>
                <c:pt idx="1">
                  <c:v>24 hours and more</c:v>
                </c:pt>
                <c:pt idx="2">
                  <c:v>Transit</c:v>
                </c:pt>
                <c:pt idx="3">
                  <c:v>Same day visits</c:v>
                </c:pt>
              </c:strCache>
            </c:strRef>
          </c:cat>
          <c:val>
            <c:numRef>
              <c:f>Sheet1!$C$2:$C$5</c:f>
              <c:numCache>
                <c:formatCode>#,##0</c:formatCode>
                <c:ptCount val="4"/>
                <c:pt idx="0">
                  <c:v>2119275</c:v>
                </c:pt>
                <c:pt idx="1">
                  <c:v>782814</c:v>
                </c:pt>
                <c:pt idx="2">
                  <c:v>411422</c:v>
                </c:pt>
                <c:pt idx="3">
                  <c:v>925039</c:v>
                </c:pt>
              </c:numCache>
            </c:numRef>
          </c:val>
        </c:ser>
        <c:dLbls>
          <c:showVal val="1"/>
        </c:dLbls>
        <c:overlap val="-25"/>
        <c:axId val="140913280"/>
        <c:axId val="140935552"/>
      </c:barChart>
      <c:catAx>
        <c:axId val="14091328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lang="en-US" sz="1600"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pPr>
            <a:endParaRPr lang="en-US"/>
          </a:p>
        </c:txPr>
        <c:crossAx val="140935552"/>
        <c:crosses val="autoZero"/>
        <c:auto val="1"/>
        <c:lblAlgn val="ctr"/>
        <c:lblOffset val="100"/>
      </c:catAx>
      <c:valAx>
        <c:axId val="140935552"/>
        <c:scaling>
          <c:orientation val="minMax"/>
        </c:scaling>
        <c:delete val="1"/>
        <c:axPos val="l"/>
        <c:numFmt formatCode="#,##0" sourceLinked="1"/>
        <c:tickLblPos val="none"/>
        <c:crossAx val="140913280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lang="en-US" sz="1700" b="0" cap="none" spc="5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defRPr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9"/>
  <c:chart>
    <c:title>
      <c:tx>
        <c:rich>
          <a:bodyPr/>
          <a:lstStyle/>
          <a:p>
            <a:pPr>
              <a:defRPr lang="en-US"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lang="ka-GE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</a:t>
            </a:r>
            <a:r>
              <a:rPr lang="en-US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ka-GE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US" b="1" cap="none" spc="50" baseline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Months</a:t>
            </a:r>
            <a:endParaRPr lang="ka-GE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c:rich>
      </c:tx>
      <c:layout>
        <c:manualLayout>
          <c:xMode val="edge"/>
          <c:yMode val="edge"/>
          <c:x val="0.38302884615384686"/>
          <c:y val="1.3888888888888907E-2"/>
        </c:manualLayout>
      </c:layout>
    </c:title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2014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explosion val="2"/>
          <c:dPt>
            <c:idx val="0"/>
            <c:explosion val="1"/>
            <c:spPr>
              <a:solidFill>
                <a:schemeClr val="tx2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spPr>
              <a:solidFill>
                <a:schemeClr val="accent1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-3.2051282051282692E-3"/>
                  <c:y val="-7.1759259259259259E-2"/>
                </c:manualLayout>
              </c:layout>
              <c:showPercent val="1"/>
            </c:dLbl>
            <c:dLbl>
              <c:idx val="1"/>
              <c:layout>
                <c:manualLayout>
                  <c:x val="4.8075661215424993E-3"/>
                  <c:y val="-2.7777777777779254E-2"/>
                </c:manualLayout>
              </c:layout>
              <c:showPercent val="1"/>
            </c:dLbl>
            <c:dLbl>
              <c:idx val="2"/>
              <c:layout>
                <c:manualLayout>
                  <c:x val="-3.2051282051282076E-3"/>
                  <c:y val="-9.9537037037037118E-2"/>
                </c:manualLayout>
              </c:layout>
              <c:showPercent val="1"/>
            </c:dLbl>
            <c:txPr>
              <a:bodyPr/>
              <a:lstStyle/>
              <a:p>
                <a:pPr>
                  <a:defRPr lang="en-US" b="1" cap="none" spc="5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accent1">
                        <a:tint val="3000"/>
                        <a:alpha val="9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n-US"/>
              </a:p>
            </c:txPr>
            <c:showPercent val="1"/>
          </c:dLbls>
          <c:cat>
            <c:strRef>
              <c:f>Sheet1!$A$2:$A$4</c:f>
              <c:strCache>
                <c:ptCount val="3"/>
                <c:pt idx="0">
                  <c:v>24 hours and more</c:v>
                </c:pt>
                <c:pt idx="1">
                  <c:v>Transit</c:v>
                </c:pt>
                <c:pt idx="2">
                  <c:v>Same day visits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782814</c:v>
                </c:pt>
                <c:pt idx="1">
                  <c:v>411422</c:v>
                </c:pt>
                <c:pt idx="2">
                  <c:v>925039</c:v>
                </c:pt>
              </c:numCache>
            </c:numRef>
          </c:val>
        </c:ser>
        <c:dLbls>
          <c:showPercent val="1"/>
        </c:dLbls>
        <c:firstSliceAng val="177"/>
        <c:holeSize val="50"/>
      </c:doughnutChart>
      <c:spPr>
        <a:noFill/>
        <a:ln w="25398">
          <a:noFill/>
        </a:ln>
      </c:spPr>
    </c:plotArea>
    <c:legend>
      <c:legendPos val="t"/>
      <c:layout/>
      <c:txPr>
        <a:bodyPr/>
        <a:lstStyle/>
        <a:p>
          <a:pPr>
            <a:defRPr lang="en-US" b="1" cap="none" spc="5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defRPr>
          </a:pPr>
          <a:endParaRPr lang="en-US"/>
        </a:p>
      </c:txPr>
    </c:legend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9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2015 May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-4.6296296296296337E-3"/>
                  <c:y val="7.8863188976377972E-3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-4.6296296296297014E-3"/>
                  <c:y val="0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-1.0802469135803221E-2"/>
                  <c:y val="2.7322404371584678E-3"/>
                </c:manualLayout>
              </c:layout>
              <c:dLblPos val="outEnd"/>
              <c:showVal val="1"/>
            </c:dLbl>
            <c:numFmt formatCode="#,##0" sourceLinked="0"/>
            <c:txPr>
              <a:bodyPr/>
              <a:lstStyle/>
              <a:p>
                <a:pPr>
                  <a:defRPr lang="en-US" sz="1200" b="0" cap="none" spc="5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tx2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</a:defRPr>
                </a:pPr>
                <a:endParaRPr lang="en-US"/>
              </a:p>
            </c:txPr>
            <c:showVal val="1"/>
          </c:dLbls>
          <c:cat>
            <c:strRef>
              <c:f>Sheet1!$A$2:$A$5</c:f>
              <c:strCache>
                <c:ptCount val="4"/>
                <c:pt idx="0">
                  <c:v>Total</c:v>
                </c:pt>
                <c:pt idx="1">
                  <c:v>24 hours and more</c:v>
                </c:pt>
                <c:pt idx="2">
                  <c:v>Transit</c:v>
                </c:pt>
                <c:pt idx="3">
                  <c:v>Same day visits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454602</c:v>
                </c:pt>
                <c:pt idx="1">
                  <c:v>164747</c:v>
                </c:pt>
                <c:pt idx="2">
                  <c:v>106669</c:v>
                </c:pt>
                <c:pt idx="3">
                  <c:v>183186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2016 May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1.5432098765431961E-3"/>
                  <c:y val="0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7.7160493827160611E-3"/>
                  <c:y val="-6.2331856955380642E-3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4.6296296296297014E-3"/>
                  <c:y val="1.0672982283464567E-3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1.2345679012345723E-2"/>
                  <c:y val="-3.4463172572179283E-3"/>
                </c:manualLayout>
              </c:layout>
              <c:dLblPos val="outEnd"/>
              <c:showVal val="1"/>
            </c:dLbl>
            <c:numFmt formatCode="#,##0" sourceLinked="0"/>
            <c:txPr>
              <a:bodyPr/>
              <a:lstStyle/>
              <a:p>
                <a:pPr>
                  <a:defRPr lang="en-US" sz="1200" b="0" cap="none" spc="5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tx2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</a:defRPr>
                </a:pPr>
                <a:endParaRPr lang="en-US"/>
              </a:p>
            </c:txPr>
            <c:showVal val="1"/>
          </c:dLbls>
          <c:cat>
            <c:strRef>
              <c:f>Sheet1!$A$2:$A$5</c:f>
              <c:strCache>
                <c:ptCount val="4"/>
                <c:pt idx="0">
                  <c:v>Total</c:v>
                </c:pt>
                <c:pt idx="1">
                  <c:v>24 hours and more</c:v>
                </c:pt>
                <c:pt idx="2">
                  <c:v>Transit</c:v>
                </c:pt>
                <c:pt idx="3">
                  <c:v>Same day visits</c:v>
                </c:pt>
              </c:strCache>
            </c:strRef>
          </c:cat>
          <c:val>
            <c:numRef>
              <c:f>Sheet1!$C$2:$C$5</c:f>
              <c:numCache>
                <c:formatCode>#,##0</c:formatCode>
                <c:ptCount val="4"/>
                <c:pt idx="0">
                  <c:v>522359</c:v>
                </c:pt>
                <c:pt idx="1">
                  <c:v>204714</c:v>
                </c:pt>
                <c:pt idx="2">
                  <c:v>114391</c:v>
                </c:pt>
                <c:pt idx="3">
                  <c:v>203254</c:v>
                </c:pt>
              </c:numCache>
            </c:numRef>
          </c:val>
        </c:ser>
        <c:dLbls>
          <c:showVal val="1"/>
        </c:dLbls>
        <c:overlap val="-25"/>
        <c:axId val="146782080"/>
        <c:axId val="146783616"/>
      </c:barChart>
      <c:catAx>
        <c:axId val="14678208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lang="en-US" sz="1600"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pPr>
            <a:endParaRPr lang="en-US"/>
          </a:p>
        </c:txPr>
        <c:crossAx val="146783616"/>
        <c:crosses val="autoZero"/>
        <c:auto val="1"/>
        <c:lblAlgn val="ctr"/>
        <c:lblOffset val="100"/>
      </c:catAx>
      <c:valAx>
        <c:axId val="146783616"/>
        <c:scaling>
          <c:orientation val="minMax"/>
        </c:scaling>
        <c:delete val="1"/>
        <c:axPos val="l"/>
        <c:numFmt formatCode="#,##0" sourceLinked="1"/>
        <c:tickLblPos val="none"/>
        <c:crossAx val="146782080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lang="en-US" sz="1700" b="0" cap="none" spc="5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defRPr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9"/>
  <c:chart>
    <c:title>
      <c:tx>
        <c:rich>
          <a:bodyPr/>
          <a:lstStyle/>
          <a:p>
            <a:pPr>
              <a:defRPr lang="en-US"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lang="ka-GE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</a:t>
            </a:r>
            <a:r>
              <a:rPr lang="en-US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</a:t>
            </a:r>
            <a:r>
              <a:rPr lang="en-US" b="1" cap="none" spc="50" baseline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May</a:t>
            </a:r>
            <a:endParaRPr lang="ka-GE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c:rich>
      </c:tx>
      <c:layout/>
    </c:title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2015  September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Pt>
            <c:idx val="0"/>
            <c:spPr>
              <a:solidFill>
                <a:schemeClr val="tx2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spPr>
              <a:solidFill>
                <a:schemeClr val="accent1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explosion val="3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-3.2051282051282406E-3"/>
                  <c:y val="-3.2407407407407988E-2"/>
                </c:manualLayout>
              </c:layout>
              <c:showPercent val="1"/>
            </c:dLbl>
            <c:dLbl>
              <c:idx val="1"/>
              <c:layout>
                <c:manualLayout>
                  <c:x val="-4.8078184938421809E-3"/>
                  <c:y val="-3.0092592592592591E-2"/>
                </c:manualLayout>
              </c:layout>
              <c:showPercent val="1"/>
            </c:dLbl>
            <c:dLbl>
              <c:idx val="2"/>
              <c:layout>
                <c:manualLayout>
                  <c:x val="-1.3888888888888905E-3"/>
                  <c:y val="-7.8703703703703734E-2"/>
                </c:manualLayout>
              </c:layout>
              <c:showPercent val="1"/>
            </c:dLbl>
            <c:txPr>
              <a:bodyPr/>
              <a:lstStyle/>
              <a:p>
                <a:pPr>
                  <a:defRPr lang="en-US" b="1" cap="none" spc="5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accent1">
                        <a:tint val="3000"/>
                        <a:alpha val="9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n-US"/>
              </a:p>
            </c:txPr>
            <c:showPercent val="1"/>
          </c:dLbls>
          <c:cat>
            <c:strRef>
              <c:f>Sheet1!$A$2:$A$4</c:f>
              <c:strCache>
                <c:ptCount val="3"/>
                <c:pt idx="0">
                  <c:v>24 hours and more</c:v>
                </c:pt>
                <c:pt idx="1">
                  <c:v>Transit</c:v>
                </c:pt>
                <c:pt idx="2">
                  <c:v>Same day visits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204714</c:v>
                </c:pt>
                <c:pt idx="1">
                  <c:v>114391</c:v>
                </c:pt>
                <c:pt idx="2">
                  <c:v>203254</c:v>
                </c:pt>
              </c:numCache>
            </c:numRef>
          </c:val>
        </c:ser>
        <c:dLbls>
          <c:showPercent val="1"/>
        </c:dLbls>
        <c:firstSliceAng val="177"/>
        <c:holeSize val="50"/>
      </c:doughnutChart>
      <c:spPr>
        <a:noFill/>
        <a:ln w="25398">
          <a:noFill/>
        </a:ln>
      </c:spPr>
    </c:plotArea>
    <c:legend>
      <c:legendPos val="t"/>
      <c:layout/>
      <c:txPr>
        <a:bodyPr/>
        <a:lstStyle/>
        <a:p>
          <a:pPr>
            <a:defRPr lang="en-US" b="1" cap="none" spc="5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defRPr>
          </a:pPr>
          <a:endParaRPr lang="en-US"/>
        </a:p>
      </c:txPr>
    </c:legend>
    <c:plotVisOnly val="1"/>
    <c:dispBlanksAs val="zero"/>
  </c:chart>
  <c:spPr>
    <a:solidFill>
      <a:srgbClr val="4F81BD">
        <a:lumMod val="40000"/>
        <a:lumOff val="60000"/>
      </a:srgbClr>
    </a:solidFill>
  </c:spPr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7"/>
  <c:chart>
    <c:plotArea>
      <c:layout>
        <c:manualLayout>
          <c:layoutTarget val="inner"/>
          <c:xMode val="edge"/>
          <c:yMode val="edge"/>
          <c:x val="0.14206449820513894"/>
          <c:y val="7.6563684747739932E-2"/>
          <c:w val="0.74907534995625547"/>
          <c:h val="0.70693223242929315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2013</c:v>
                </c:pt>
              </c:strCache>
            </c:strRef>
          </c:tx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Sheet1!$B$2:$B$13</c:f>
              <c:numCache>
                <c:formatCode>#,##0</c:formatCode>
                <c:ptCount val="12"/>
                <c:pt idx="0">
                  <c:v>280023</c:v>
                </c:pt>
                <c:pt idx="1">
                  <c:v>291659</c:v>
                </c:pt>
                <c:pt idx="2">
                  <c:v>363676</c:v>
                </c:pt>
                <c:pt idx="3">
                  <c:v>364841</c:v>
                </c:pt>
                <c:pt idx="4">
                  <c:v>406598</c:v>
                </c:pt>
                <c:pt idx="5">
                  <c:v>490796</c:v>
                </c:pt>
                <c:pt idx="6">
                  <c:v>613604</c:v>
                </c:pt>
                <c:pt idx="7">
                  <c:v>776115</c:v>
                </c:pt>
                <c:pt idx="8">
                  <c:v>512384</c:v>
                </c:pt>
                <c:pt idx="9">
                  <c:v>481841</c:v>
                </c:pt>
                <c:pt idx="10">
                  <c:v>418138</c:v>
                </c:pt>
                <c:pt idx="11">
                  <c:v>392628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</c:v>
                </c:pt>
              </c:strCache>
            </c:strRef>
          </c:tx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Sheet1!$C$2:$C$13</c:f>
              <c:numCache>
                <c:formatCode>#,##0</c:formatCode>
                <c:ptCount val="12"/>
                <c:pt idx="0">
                  <c:v>320005</c:v>
                </c:pt>
                <c:pt idx="1">
                  <c:v>295434</c:v>
                </c:pt>
                <c:pt idx="2">
                  <c:v>394884</c:v>
                </c:pt>
                <c:pt idx="3">
                  <c:v>393209</c:v>
                </c:pt>
                <c:pt idx="4">
                  <c:v>396264</c:v>
                </c:pt>
                <c:pt idx="5">
                  <c:v>454347</c:v>
                </c:pt>
                <c:pt idx="6">
                  <c:v>673552</c:v>
                </c:pt>
                <c:pt idx="7">
                  <c:v>774982</c:v>
                </c:pt>
                <c:pt idx="8">
                  <c:v>504902</c:v>
                </c:pt>
                <c:pt idx="9">
                  <c:v>470160</c:v>
                </c:pt>
                <c:pt idx="10">
                  <c:v>402374</c:v>
                </c:pt>
                <c:pt idx="11">
                  <c:v>435446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2015</c:v>
                </c:pt>
              </c:strCache>
            </c:strRef>
          </c:tx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Sheet1!$D$2:$D$13</c:f>
              <c:numCache>
                <c:formatCode>#,##0</c:formatCode>
                <c:ptCount val="12"/>
                <c:pt idx="0">
                  <c:v>309753</c:v>
                </c:pt>
                <c:pt idx="1">
                  <c:v>293152</c:v>
                </c:pt>
                <c:pt idx="2">
                  <c:v>386257</c:v>
                </c:pt>
                <c:pt idx="3">
                  <c:v>394752</c:v>
                </c:pt>
                <c:pt idx="4">
                  <c:v>454602</c:v>
                </c:pt>
                <c:pt idx="5">
                  <c:v>496794</c:v>
                </c:pt>
                <c:pt idx="6">
                  <c:v>737898</c:v>
                </c:pt>
                <c:pt idx="7">
                  <c:v>852446</c:v>
                </c:pt>
                <c:pt idx="8">
                  <c:v>568687</c:v>
                </c:pt>
                <c:pt idx="9">
                  <c:v>504468</c:v>
                </c:pt>
                <c:pt idx="10">
                  <c:v>436300</c:v>
                </c:pt>
                <c:pt idx="11">
                  <c:v>465985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2016</c:v>
                </c:pt>
              </c:strCache>
            </c:strRef>
          </c:tx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Sheet1!$E$2:$E$13</c:f>
              <c:numCache>
                <c:formatCode>#,##0</c:formatCode>
                <c:ptCount val="12"/>
                <c:pt idx="0">
                  <c:v>323159</c:v>
                </c:pt>
                <c:pt idx="1">
                  <c:v>360402</c:v>
                </c:pt>
                <c:pt idx="2">
                  <c:v>450875</c:v>
                </c:pt>
                <c:pt idx="3">
                  <c:v>462480</c:v>
                </c:pt>
                <c:pt idx="4">
                  <c:v>522359</c:v>
                </c:pt>
              </c:numCache>
            </c:numRef>
          </c:val>
        </c:ser>
        <c:axId val="158881664"/>
        <c:axId val="158883200"/>
      </c:barChart>
      <c:catAx>
        <c:axId val="158881664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158883200"/>
        <c:crosses val="autoZero"/>
        <c:auto val="1"/>
        <c:lblAlgn val="ctr"/>
        <c:lblOffset val="100"/>
      </c:catAx>
      <c:valAx>
        <c:axId val="158883200"/>
        <c:scaling>
          <c:orientation val="minMax"/>
        </c:scaling>
        <c:axPos val="l"/>
        <c:numFmt formatCode="#,##0" sourceLinked="1"/>
        <c:tickLblPos val="nextTo"/>
        <c:txPr>
          <a:bodyPr/>
          <a:lstStyle/>
          <a:p>
            <a:pPr>
              <a:defRPr lang="en-US" b="0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pPr>
            <a:endParaRPr lang="en-US"/>
          </a:p>
        </c:txPr>
        <c:crossAx val="158881664"/>
        <c:crosses val="autoZero"/>
        <c:crossBetween val="between"/>
      </c:valAx>
      <c:dTable>
        <c:showHorzBorder val="1"/>
        <c:showVertBorder val="1"/>
        <c:showOutline val="1"/>
        <c:txPr>
          <a:bodyPr/>
          <a:lstStyle/>
          <a:p>
            <a:pPr rtl="0">
              <a:defRPr lang="en-US" sz="900" b="0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pPr>
            <a:endParaRPr lang="en-US"/>
          </a:p>
        </c:txPr>
      </c:dTable>
    </c:plotArea>
    <c:legend>
      <c:legendPos val="r"/>
      <c:layout/>
      <c:txPr>
        <a:bodyPr/>
        <a:lstStyle/>
        <a:p>
          <a:pPr>
            <a:defRPr lang="en-US" b="1" cap="none" spc="5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defRPr>
          </a:pPr>
          <a:endParaRPr lang="en-US"/>
        </a:p>
      </c:txPr>
    </c:legend>
    <c:plotVisOnly val="1"/>
    <c:dispBlanksAs val="gap"/>
  </c:chart>
  <c:txPr>
    <a:bodyPr/>
    <a:lstStyle/>
    <a:p>
      <a:pPr>
        <a:defRPr sz="1200"/>
      </a:pPr>
      <a:endParaRPr lang="en-US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0.27748</cdr:x>
      <cdr:y>0.39063</cdr:y>
    </cdr:from>
    <cdr:to>
      <cdr:x>0.36631</cdr:x>
      <cdr:y>0.45931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16777" y="1905000"/>
          <a:ext cx="805686" cy="3349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en-US" sz="1400" b="1" spc="50" dirty="0" smtClean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srgbClr val="C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ylfaen" pitchFamily="18" charset="0"/>
            </a:rPr>
            <a:t>+58.9</a:t>
          </a:r>
          <a:r>
            <a:rPr lang="ka-GE" sz="1400" b="1" spc="50" dirty="0" smtClean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srgbClr val="C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ylfaen" pitchFamily="18" charset="0"/>
            </a:rPr>
            <a:t>%</a:t>
          </a:r>
          <a:endParaRPr lang="en-US" sz="1400" b="1" spc="50" dirty="0">
            <a:ln w="13500">
              <a:solidFill>
                <a:srgbClr val="4F81BD">
                  <a:shade val="2500"/>
                  <a:alpha val="6500"/>
                </a:srgbClr>
              </a:solidFill>
              <a:prstDash val="solid"/>
            </a:ln>
            <a:solidFill>
              <a:srgbClr val="C00000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  <a:latin typeface="Sylfaen" pitchFamily="18" charset="0"/>
          </a:endParaRPr>
        </a:p>
      </cdr:txBody>
    </cdr:sp>
  </cdr:relSizeAnchor>
  <cdr:relSizeAnchor xmlns:cdr="http://schemas.openxmlformats.org/drawingml/2006/chartDrawing">
    <cdr:from>
      <cdr:x>0.3951</cdr:x>
      <cdr:y>0.26563</cdr:y>
    </cdr:from>
    <cdr:to>
      <cdr:x>0.48394</cdr:x>
      <cdr:y>0.33431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583577" y="1295400"/>
          <a:ext cx="805777" cy="3349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en-US" sz="1400" b="1" spc="50" dirty="0" smtClean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srgbClr val="C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ylfaen" pitchFamily="18" charset="0"/>
            </a:rPr>
            <a:t>+25.3</a:t>
          </a:r>
          <a:r>
            <a:rPr lang="ka-GE" sz="1400" b="1" spc="50" dirty="0" smtClean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srgbClr val="C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ylfaen" pitchFamily="18" charset="0"/>
            </a:rPr>
            <a:t>%</a:t>
          </a:r>
          <a:endParaRPr lang="en-US" sz="1400" b="1" spc="50" dirty="0">
            <a:ln w="13500">
              <a:solidFill>
                <a:srgbClr val="4F81BD">
                  <a:shade val="2500"/>
                  <a:alpha val="6500"/>
                </a:srgbClr>
              </a:solidFill>
              <a:prstDash val="solid"/>
            </a:ln>
            <a:solidFill>
              <a:srgbClr val="C00000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  <a:latin typeface="Sylfaen" pitchFamily="18" charset="0"/>
          </a:endParaRPr>
        </a:p>
      </cdr:txBody>
    </cdr:sp>
  </cdr:relSizeAnchor>
  <cdr:relSizeAnchor xmlns:cdr="http://schemas.openxmlformats.org/drawingml/2006/chartDrawing">
    <cdr:from>
      <cdr:x>0.54633</cdr:x>
      <cdr:y>0.13259</cdr:y>
    </cdr:from>
    <cdr:to>
      <cdr:x>0.63516</cdr:x>
      <cdr:y>0.20129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955178" y="646611"/>
          <a:ext cx="805686" cy="3350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en-US" sz="1400" b="1" spc="50" dirty="0" smtClean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srgbClr val="C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ylfaen" pitchFamily="18" charset="0"/>
            </a:rPr>
            <a:t>-2.5</a:t>
          </a:r>
          <a:r>
            <a:rPr lang="ka-GE" sz="1400" b="1" spc="50" dirty="0" smtClean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srgbClr val="C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ylfaen" pitchFamily="18" charset="0"/>
            </a:rPr>
            <a:t>%</a:t>
          </a:r>
          <a:endParaRPr lang="en-US" sz="1400" b="1" spc="50" dirty="0">
            <a:ln w="13500">
              <a:solidFill>
                <a:srgbClr val="4F81BD">
                  <a:shade val="2500"/>
                  <a:alpha val="6500"/>
                </a:srgbClr>
              </a:solidFill>
              <a:prstDash val="solid"/>
            </a:ln>
            <a:solidFill>
              <a:srgbClr val="C00000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  <a:latin typeface="Sylfaen" pitchFamily="18" charset="0"/>
          </a:endParaRPr>
        </a:p>
      </cdr:txBody>
    </cdr:sp>
  </cdr:relSizeAnchor>
  <cdr:relSizeAnchor xmlns:cdr="http://schemas.openxmlformats.org/drawingml/2006/chartDrawing">
    <cdr:from>
      <cdr:x>0.68915</cdr:x>
      <cdr:y>0.13259</cdr:y>
    </cdr:from>
    <cdr:to>
      <cdr:x>0.77799</cdr:x>
      <cdr:y>0.20129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6250578" y="646611"/>
          <a:ext cx="805776" cy="3350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en-US" sz="1400" b="1" spc="50" dirty="0" smtClean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srgbClr val="C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ylfaen" pitchFamily="18" charset="0"/>
            </a:rPr>
            <a:t>+14.7</a:t>
          </a:r>
          <a:r>
            <a:rPr lang="ka-GE" sz="1400" b="1" spc="50" dirty="0" smtClean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srgbClr val="C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ylfaen" pitchFamily="18" charset="0"/>
            </a:rPr>
            <a:t>%</a:t>
          </a:r>
          <a:endParaRPr lang="en-US" sz="1400" b="1" spc="50" dirty="0">
            <a:ln w="13500">
              <a:solidFill>
                <a:srgbClr val="4F81BD">
                  <a:shade val="2500"/>
                  <a:alpha val="6500"/>
                </a:srgbClr>
              </a:solidFill>
              <a:prstDash val="solid"/>
            </a:ln>
            <a:solidFill>
              <a:srgbClr val="C00000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  <a:latin typeface="Sylfaen" pitchFamily="18" charset="0"/>
          </a:endParaRPr>
        </a:p>
      </cdr:txBody>
    </cdr:sp>
  </cdr:relSizeAnchor>
  <cdr:relSizeAnchor xmlns:cdr="http://schemas.openxmlformats.org/drawingml/2006/chartDrawing">
    <cdr:from>
      <cdr:x>0.17667</cdr:x>
      <cdr:y>0.53125</cdr:y>
    </cdr:from>
    <cdr:to>
      <cdr:x>0.2655</cdr:x>
      <cdr:y>0.59994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1602377" y="2590800"/>
          <a:ext cx="805686" cy="3349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en-US" sz="1400" b="1" spc="50" dirty="0" smtClean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srgbClr val="C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ylfaen" pitchFamily="18" charset="0"/>
            </a:rPr>
            <a:t>+45.7</a:t>
          </a:r>
          <a:r>
            <a:rPr lang="ka-GE" sz="1400" b="1" spc="50" dirty="0" smtClean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srgbClr val="C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ylfaen" pitchFamily="18" charset="0"/>
            </a:rPr>
            <a:t>%</a:t>
          </a:r>
          <a:endParaRPr lang="en-US" sz="1400" b="1" spc="50" dirty="0">
            <a:ln w="13500">
              <a:solidFill>
                <a:srgbClr val="4F81BD">
                  <a:shade val="2500"/>
                  <a:alpha val="6500"/>
                </a:srgbClr>
              </a:solidFill>
              <a:prstDash val="solid"/>
            </a:ln>
            <a:solidFill>
              <a:srgbClr val="C00000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  <a:latin typeface="Sylfaen" pitchFamily="18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0.44118</cdr:x>
      <cdr:y>0.22581</cdr:y>
    </cdr:from>
    <cdr:to>
      <cdr:x>0.55882</cdr:x>
      <cdr:y>0.35484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429000" y="1066800"/>
          <a:ext cx="914346" cy="6095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l" rtl="0">
            <a:defRPr/>
          </a:pPr>
          <a:r>
            <a:rPr lang="en-US" sz="1400" b="1" kern="1200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ylfaen" pitchFamily="18" charset="0"/>
            </a:rPr>
            <a:t>+15.5</a:t>
          </a:r>
          <a:r>
            <a:rPr lang="ka-GE" sz="1400" b="1" kern="1200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ylfaen" pitchFamily="18" charset="0"/>
            </a:rPr>
            <a:t>%</a:t>
          </a:r>
          <a:endParaRPr lang="en-US" sz="1400" b="1" kern="1200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rgbClr val="C00000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  <a:latin typeface="Sylfae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0.14</cdr:x>
      <cdr:y>0.45833</cdr:y>
    </cdr:from>
    <cdr:to>
      <cdr:x>0.26</cdr:x>
      <cdr:y>0.625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1066800" y="25146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0.26923</cdr:x>
      <cdr:y>0.63889</cdr:y>
    </cdr:from>
    <cdr:to>
      <cdr:x>0.41923</cdr:x>
      <cdr:y>0.72223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2133600" y="3505200"/>
          <a:ext cx="1188720" cy="4572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 xmlns:a="http://schemas.openxmlformats.org/drawingml/2006/main"/>
        <a:p xmlns:a="http://schemas.openxmlformats.org/drawingml/2006/main">
          <a:r>
            <a:rPr lang="en-US" sz="1400" b="1" spc="150" dirty="0" smtClean="0">
              <a:ln w="11430"/>
              <a:solidFill>
                <a:schemeClr val="tx2">
                  <a:lumMod val="7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2,281,971</a:t>
          </a:r>
          <a:endParaRPr lang="en-US" sz="1400" b="1" cap="none" spc="150" dirty="0">
            <a:ln w="11430"/>
            <a:solidFill>
              <a:schemeClr val="tx2">
                <a:lumMod val="75000"/>
              </a:schemeClr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0.43269</cdr:x>
      <cdr:y>0.33333</cdr:y>
    </cdr:from>
    <cdr:to>
      <cdr:x>0.57692</cdr:x>
      <cdr:y>0.41666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3428982" y="1828782"/>
          <a:ext cx="1143018" cy="4571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 xmlns:a="http://schemas.openxmlformats.org/drawingml/2006/main"/>
        <a:p xmlns:a="http://schemas.openxmlformats.org/drawingml/2006/main">
          <a:r>
            <a:rPr lang="en-US" sz="1400" b="1" cap="none" spc="150" dirty="0" smtClean="0">
              <a:ln w="11430"/>
              <a:solidFill>
                <a:schemeClr val="tx2">
                  <a:lumMod val="7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1,400,835</a:t>
          </a:r>
          <a:endParaRPr lang="en-US" sz="1400" b="1" cap="none" spc="150" dirty="0">
            <a:ln w="11430"/>
            <a:solidFill>
              <a:schemeClr val="tx2">
                <a:lumMod val="75000"/>
              </a:schemeClr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0.60577</cdr:x>
      <cdr:y>0.625</cdr:y>
    </cdr:from>
    <cdr:to>
      <cdr:x>0.72577</cdr:x>
      <cdr:y>0.73611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4800600" y="3429000"/>
          <a:ext cx="950976" cy="6095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 xmlns:a="http://schemas.openxmlformats.org/drawingml/2006/main"/>
        <a:p xmlns:a="http://schemas.openxmlformats.org/drawingml/2006/main">
          <a:r>
            <a:rPr lang="en-US" sz="1400" b="1" spc="150" dirty="0" smtClean="0">
              <a:ln w="11430"/>
              <a:solidFill>
                <a:schemeClr val="tx2">
                  <a:lumMod val="7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2,218,288</a:t>
          </a:r>
          <a:endParaRPr lang="en-US" sz="1400" b="1" cap="none" spc="150" dirty="0">
            <a:ln w="11430"/>
            <a:solidFill>
              <a:schemeClr val="tx2">
                <a:lumMod val="75000"/>
              </a:schemeClr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0.14</cdr:x>
      <cdr:y>0.45833</cdr:y>
    </cdr:from>
    <cdr:to>
      <cdr:x>0.26</cdr:x>
      <cdr:y>0.625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1066800" y="25146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0.27885</cdr:x>
      <cdr:y>0.66667</cdr:y>
    </cdr:from>
    <cdr:to>
      <cdr:x>0.42885</cdr:x>
      <cdr:y>0.75001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2209800" y="3657600"/>
          <a:ext cx="1188720" cy="4572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 xmlns:a="http://schemas.openxmlformats.org/drawingml/2006/main"/>
        <a:p xmlns:a="http://schemas.openxmlformats.org/drawingml/2006/main">
          <a:r>
            <a:rPr lang="ka-GE" sz="1400" b="1" spc="150" dirty="0" smtClean="0">
              <a:ln w="11430"/>
              <a:solidFill>
                <a:schemeClr val="tx2">
                  <a:lumMod val="7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782,814</a:t>
          </a:r>
          <a:endParaRPr lang="en-US" sz="1400" b="1" cap="none" spc="150" dirty="0">
            <a:ln w="11430"/>
            <a:solidFill>
              <a:schemeClr val="tx2">
                <a:lumMod val="75000"/>
              </a:schemeClr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0.34615</cdr:x>
      <cdr:y>0.34722</cdr:y>
    </cdr:from>
    <cdr:to>
      <cdr:x>0.49038</cdr:x>
      <cdr:y>0.43055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2743200" y="1905000"/>
          <a:ext cx="1142994" cy="4571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 xmlns:a="http://schemas.openxmlformats.org/drawingml/2006/main"/>
        <a:p xmlns:a="http://schemas.openxmlformats.org/drawingml/2006/main">
          <a:r>
            <a:rPr lang="ka-GE" sz="1400" b="1" spc="150" dirty="0" smtClean="0">
              <a:ln w="11430"/>
              <a:solidFill>
                <a:schemeClr val="tx2">
                  <a:lumMod val="7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411,422</a:t>
          </a:r>
          <a:endParaRPr lang="en-US" sz="1400" b="1" cap="none" spc="150" dirty="0">
            <a:ln w="11430"/>
            <a:solidFill>
              <a:schemeClr val="tx2">
                <a:lumMod val="75000"/>
              </a:schemeClr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0.61538</cdr:x>
      <cdr:y>0.55556</cdr:y>
    </cdr:from>
    <cdr:to>
      <cdr:x>0.73538</cdr:x>
      <cdr:y>0.66667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4876800" y="3048000"/>
          <a:ext cx="950976" cy="6095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 xmlns:a="http://schemas.openxmlformats.org/drawingml/2006/main"/>
        <a:p xmlns:a="http://schemas.openxmlformats.org/drawingml/2006/main">
          <a:r>
            <a:rPr lang="ka-GE" sz="1400" b="1" spc="150" dirty="0" smtClean="0">
              <a:ln w="11430"/>
              <a:solidFill>
                <a:schemeClr val="tx2">
                  <a:lumMod val="7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925,039</a:t>
          </a:r>
          <a:endParaRPr lang="en-US" sz="1400" b="1" cap="none" spc="150" dirty="0">
            <a:ln w="11430"/>
            <a:solidFill>
              <a:schemeClr val="tx2">
                <a:lumMod val="75000"/>
              </a:schemeClr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0.14</cdr:x>
      <cdr:y>0.45833</cdr:y>
    </cdr:from>
    <cdr:to>
      <cdr:x>0.26</cdr:x>
      <cdr:y>0.625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1066800" y="25146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0.325</cdr:x>
      <cdr:y>0.70833</cdr:y>
    </cdr:from>
    <cdr:to>
      <cdr:x>0.47692</cdr:x>
      <cdr:y>0.79167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2971800" y="3886200"/>
          <a:ext cx="1389156" cy="4572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 xmlns:a="http://schemas.openxmlformats.org/drawingml/2006/main"/>
        <a:p xmlns:a="http://schemas.openxmlformats.org/drawingml/2006/main">
          <a:r>
            <a:rPr lang="ka-GE" sz="1400" b="1" spc="150" dirty="0" smtClean="0">
              <a:ln w="11430"/>
              <a:solidFill>
                <a:schemeClr val="tx2">
                  <a:lumMod val="7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204,714</a:t>
          </a:r>
          <a:endParaRPr lang="en-US" sz="1400" b="1" cap="none" spc="150" dirty="0">
            <a:ln w="11430"/>
            <a:solidFill>
              <a:schemeClr val="tx2">
                <a:lumMod val="75000"/>
              </a:schemeClr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0.40833</cdr:x>
      <cdr:y>0.33333</cdr:y>
    </cdr:from>
    <cdr:to>
      <cdr:x>0.57308</cdr:x>
      <cdr:y>0.41666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3733800" y="1828782"/>
          <a:ext cx="1506444" cy="4571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 xmlns:a="http://schemas.openxmlformats.org/drawingml/2006/main"/>
        <a:p xmlns:a="http://schemas.openxmlformats.org/drawingml/2006/main">
          <a:r>
            <a:rPr lang="ka-GE" sz="1400" b="1" spc="150" dirty="0" smtClean="0">
              <a:ln w="11430"/>
              <a:solidFill>
                <a:schemeClr val="tx2">
                  <a:lumMod val="7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114,391</a:t>
          </a:r>
          <a:endParaRPr lang="en-US" sz="1400" b="1" cap="none" spc="150" dirty="0">
            <a:ln w="11430"/>
            <a:solidFill>
              <a:schemeClr val="tx2">
                <a:lumMod val="75000"/>
              </a:schemeClr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0.6</cdr:x>
      <cdr:y>0.625</cdr:y>
    </cdr:from>
    <cdr:to>
      <cdr:x>0.72</cdr:x>
      <cdr:y>0.76389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5486400" y="3429000"/>
          <a:ext cx="1097280" cy="762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 xmlns:a="http://schemas.openxmlformats.org/drawingml/2006/main"/>
        <a:p xmlns:a="http://schemas.openxmlformats.org/drawingml/2006/main">
          <a:r>
            <a:rPr lang="ka-GE" sz="1400" b="1" spc="150" dirty="0" smtClean="0">
              <a:ln w="11430"/>
              <a:solidFill>
                <a:schemeClr val="tx2">
                  <a:lumMod val="7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203,254</a:t>
          </a:r>
          <a:endParaRPr lang="en-US" sz="1400" b="1" cap="none" spc="150" dirty="0">
            <a:ln w="11430"/>
            <a:solidFill>
              <a:schemeClr val="tx2">
                <a:lumMod val="75000"/>
              </a:schemeClr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0.13559</cdr:x>
      <cdr:y>0</cdr:y>
    </cdr:from>
    <cdr:to>
      <cdr:x>0.4322</cdr:x>
      <cdr:y>0.11267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219171" y="0"/>
          <a:ext cx="2667029" cy="6095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2000" b="1" spc="50" dirty="0" smtClean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srgbClr val="4F81BD">
                  <a:tint val="3000"/>
                  <a:alpha val="9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2015-2016 January - May</a:t>
          </a:r>
          <a:endParaRPr lang="en-US" sz="2000" b="1" spc="50" dirty="0">
            <a:ln w="13500">
              <a:solidFill>
                <a:srgbClr val="4F81BD">
                  <a:shade val="2500"/>
                  <a:alpha val="6500"/>
                </a:srgbClr>
              </a:solidFill>
              <a:prstDash val="solid"/>
            </a:ln>
            <a:solidFill>
              <a:srgbClr val="4F81BD">
                <a:tint val="3000"/>
                <a:alpha val="95000"/>
              </a:srgb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0.30645</cdr:x>
      <cdr:y>0.3617</cdr:y>
    </cdr:from>
    <cdr:to>
      <cdr:x>0.75806</cdr:x>
      <cdr:y>0.53191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447800" y="1295400"/>
          <a:ext cx="2133586" cy="6095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 fontAlgn="ctr"/>
          <a:r>
            <a:rPr lang="en-US" sz="1800" b="1" dirty="0" smtClean="0">
              <a:solidFill>
                <a:schemeClr val="tx2"/>
              </a:solidFill>
            </a:rPr>
            <a:t>2016</a:t>
          </a:r>
        </a:p>
        <a:p xmlns:a="http://schemas.openxmlformats.org/drawingml/2006/main">
          <a:pPr algn="ctr" fontAlgn="ctr"/>
          <a:r>
            <a:rPr lang="ka-GE" sz="1800" b="1" dirty="0">
              <a:solidFill>
                <a:schemeClr val="tx2"/>
              </a:solidFill>
            </a:rPr>
            <a:t>5</a:t>
          </a:r>
          <a:r>
            <a:rPr lang="en-US" sz="1800" b="1" dirty="0" smtClean="0">
              <a:solidFill>
                <a:schemeClr val="tx2"/>
              </a:solidFill>
            </a:rPr>
            <a:t> </a:t>
          </a:r>
          <a:r>
            <a:rPr lang="en-US" sz="1800" b="1" dirty="0" smtClean="0">
              <a:solidFill>
                <a:schemeClr val="tx2"/>
              </a:solidFill>
            </a:rPr>
            <a:t>Months</a:t>
          </a:r>
          <a:endParaRPr lang="en-US" sz="1800" b="1" dirty="0">
            <a:solidFill>
              <a:schemeClr val="tx2"/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0.11304</cdr:x>
      <cdr:y>0.63077</cdr:y>
    </cdr:from>
    <cdr:to>
      <cdr:x>0.21003</cdr:x>
      <cdr:y>0.72642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90600" y="3124200"/>
          <a:ext cx="849923" cy="4737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contourClr>
              <a:schemeClr val="accent2">
                <a:shade val="75000"/>
              </a:schemeClr>
            </a:contourClr>
          </a:sp3d>
        </a:bodyPr>
        <a:lstStyle xmlns:a="http://schemas.openxmlformats.org/drawingml/2006/main"/>
        <a:p xmlns:a="http://schemas.openxmlformats.org/drawingml/2006/main">
          <a:r>
            <a:rPr lang="en-US" sz="1200" b="1" kern="1200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effectLst/>
              <a:latin typeface="Sylfaen" pitchFamily="18" charset="0"/>
            </a:rPr>
            <a:t>+</a:t>
          </a:r>
          <a:r>
            <a:rPr lang="ka-GE" sz="1200" b="1" kern="1200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effectLst/>
              <a:latin typeface="Sylfaen" pitchFamily="18" charset="0"/>
            </a:rPr>
            <a:t>16</a:t>
          </a:r>
          <a:r>
            <a:rPr lang="ka-GE" sz="1200" b="1" kern="1200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effectLst/>
              <a:latin typeface="Sylfaen" pitchFamily="18" charset="0"/>
            </a:rPr>
            <a:t>%</a:t>
          </a:r>
          <a:endParaRPr lang="en-US" sz="1200" b="1" kern="1200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rgbClr val="C00000"/>
            </a:solidFill>
            <a:effectLst/>
            <a:latin typeface="Sylfaen" pitchFamily="18" charset="0"/>
          </a:endParaRPr>
        </a:p>
      </cdr:txBody>
    </cdr:sp>
  </cdr:relSizeAnchor>
  <cdr:relSizeAnchor xmlns:cdr="http://schemas.openxmlformats.org/drawingml/2006/chartDrawing">
    <cdr:from>
      <cdr:x>0.22609</cdr:x>
      <cdr:y>0.63077</cdr:y>
    </cdr:from>
    <cdr:to>
      <cdr:x>0.30727</cdr:x>
      <cdr:y>0.69464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981200" y="3124200"/>
          <a:ext cx="711418" cy="3163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contourClr>
              <a:schemeClr val="accent2">
                <a:shade val="75000"/>
              </a:schemeClr>
            </a:contourClr>
          </a:sp3d>
        </a:bodyPr>
        <a:lstStyle xmlns:a="http://schemas.openxmlformats.org/drawingml/2006/main"/>
        <a:p xmlns:a="http://schemas.openxmlformats.org/drawingml/2006/main">
          <a:r>
            <a:rPr lang="en-US" sz="1200" b="1" kern="1200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effectLst/>
              <a:latin typeface="Sylfaen" pitchFamily="18" charset="0"/>
            </a:rPr>
            <a:t>+</a:t>
          </a:r>
          <a:r>
            <a:rPr lang="ka-GE" sz="1200" b="1" kern="1200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effectLst/>
              <a:latin typeface="Sylfaen" pitchFamily="18" charset="0"/>
            </a:rPr>
            <a:t>7</a:t>
          </a:r>
          <a:r>
            <a:rPr lang="ka-GE" sz="1200" b="1" kern="1200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effectLst/>
              <a:latin typeface="Sylfaen" pitchFamily="18" charset="0"/>
            </a:rPr>
            <a:t>% </a:t>
          </a:r>
          <a:endParaRPr lang="en-US" sz="1200" b="1" kern="1200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rgbClr val="C00000"/>
            </a:solidFill>
            <a:effectLst/>
            <a:latin typeface="Sylfaen" pitchFamily="18" charset="0"/>
          </a:endParaRPr>
        </a:p>
      </cdr:txBody>
    </cdr:sp>
  </cdr:relSizeAnchor>
  <cdr:relSizeAnchor xmlns:cdr="http://schemas.openxmlformats.org/drawingml/2006/chartDrawing">
    <cdr:from>
      <cdr:x>0.32174</cdr:x>
      <cdr:y>0.63077</cdr:y>
    </cdr:from>
    <cdr:to>
      <cdr:x>0.40862</cdr:x>
      <cdr:y>0.68408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819400" y="3124200"/>
          <a:ext cx="761330" cy="26407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contourClr>
              <a:schemeClr val="accent2">
                <a:shade val="75000"/>
              </a:schemeClr>
            </a:contourClr>
          </a:sp3d>
        </a:bodyPr>
        <a:lstStyle xmlns:a="http://schemas.openxmlformats.org/drawingml/2006/main"/>
        <a:p xmlns:a="http://schemas.openxmlformats.org/drawingml/2006/main">
          <a:pPr marL="0" indent="0"/>
          <a:r>
            <a:rPr lang="en-US" sz="1200" b="1" kern="1200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effectLst/>
              <a:latin typeface="Sylfaen" pitchFamily="18" charset="0"/>
              <a:ea typeface="+mn-ea"/>
              <a:cs typeface="+mn-cs"/>
            </a:rPr>
            <a:t>+</a:t>
          </a:r>
          <a:r>
            <a:rPr lang="ka-GE" sz="1200" b="1" kern="1200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effectLst/>
              <a:latin typeface="Sylfaen" pitchFamily="18" charset="0"/>
              <a:ea typeface="+mn-ea"/>
              <a:cs typeface="+mn-cs"/>
            </a:rPr>
            <a:t>39</a:t>
          </a:r>
          <a:r>
            <a:rPr lang="ka-GE" sz="1200" b="1" kern="1200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effectLst/>
              <a:latin typeface="Sylfaen" pitchFamily="18" charset="0"/>
              <a:ea typeface="+mn-ea"/>
              <a:cs typeface="+mn-cs"/>
            </a:rPr>
            <a:t>%</a:t>
          </a:r>
          <a:endParaRPr lang="en-US" sz="1200" b="1" kern="1200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rgbClr val="C00000"/>
            </a:solidFill>
            <a:effectLst/>
            <a:latin typeface="Sylfaen" pitchFamily="18" charset="0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0.43478</cdr:x>
      <cdr:y>0.63077</cdr:y>
    </cdr:from>
    <cdr:to>
      <cdr:x>0.5099</cdr:x>
      <cdr:y>0.67692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3810000" y="3124201"/>
          <a:ext cx="658227" cy="2286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contourClr>
              <a:schemeClr val="accent2">
                <a:shade val="75000"/>
              </a:schemeClr>
            </a:contourClr>
          </a:sp3d>
        </a:bodyPr>
        <a:lstStyle xmlns:a="http://schemas.openxmlformats.org/drawingml/2006/main"/>
        <a:p xmlns:a="http://schemas.openxmlformats.org/drawingml/2006/main">
          <a:r>
            <a:rPr lang="en-US" sz="1200" b="1" kern="1200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effectLst/>
              <a:latin typeface="Sylfaen" pitchFamily="18" charset="0"/>
            </a:rPr>
            <a:t>+</a:t>
          </a:r>
          <a:r>
            <a:rPr lang="ka-GE" sz="1200" b="1" kern="1200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effectLst/>
              <a:latin typeface="Sylfaen" pitchFamily="18" charset="0"/>
            </a:rPr>
            <a:t>4</a:t>
          </a:r>
          <a:r>
            <a:rPr lang="en-US" sz="1200" b="1" kern="1200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effectLst/>
              <a:latin typeface="Sylfaen" pitchFamily="18" charset="0"/>
            </a:rPr>
            <a:t>5</a:t>
          </a:r>
          <a:r>
            <a:rPr lang="ka-GE" sz="1200" b="1" kern="1200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effectLst/>
              <a:latin typeface="Sylfaen" pitchFamily="18" charset="0"/>
            </a:rPr>
            <a:t>%</a:t>
          </a:r>
          <a:endParaRPr lang="en-US" sz="1200" b="1" kern="1200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rgbClr val="C00000"/>
            </a:solidFill>
            <a:effectLst/>
            <a:latin typeface="Sylfaen" pitchFamily="18" charset="0"/>
          </a:endParaRPr>
        </a:p>
      </cdr:txBody>
    </cdr:sp>
  </cdr:relSizeAnchor>
  <cdr:relSizeAnchor xmlns:cdr="http://schemas.openxmlformats.org/drawingml/2006/chartDrawing">
    <cdr:from>
      <cdr:x>0.53913</cdr:x>
      <cdr:y>0.63077</cdr:y>
    </cdr:from>
    <cdr:to>
      <cdr:x>0.62505</cdr:x>
      <cdr:y>0.69231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4724400" y="3124200"/>
          <a:ext cx="752955" cy="3048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contourClr>
              <a:schemeClr val="accent2">
                <a:shade val="75000"/>
              </a:schemeClr>
            </a:contourClr>
          </a:sp3d>
        </a:bodyPr>
        <a:lstStyle xmlns:a="http://schemas.openxmlformats.org/drawingml/2006/main"/>
        <a:p xmlns:a="http://schemas.openxmlformats.org/drawingml/2006/main">
          <a:r>
            <a:rPr lang="en-US" sz="1200" b="1" kern="1200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effectLst/>
              <a:latin typeface="Sylfaen" pitchFamily="18" charset="0"/>
            </a:rPr>
            <a:t>+48</a:t>
          </a:r>
          <a:r>
            <a:rPr lang="ka-GE" sz="1200" b="1" kern="1200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effectLst/>
              <a:latin typeface="Sylfaen" pitchFamily="18" charset="0"/>
            </a:rPr>
            <a:t>%</a:t>
          </a:r>
          <a:endParaRPr lang="en-US" sz="1200" b="1" kern="1200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rgbClr val="C00000"/>
            </a:solidFill>
            <a:effectLst/>
            <a:latin typeface="Sylfaen" pitchFamily="18" charset="0"/>
          </a:endParaRPr>
        </a:p>
      </cdr:txBody>
    </cdr:sp>
  </cdr:relSizeAnchor>
  <cdr:relSizeAnchor xmlns:cdr="http://schemas.openxmlformats.org/drawingml/2006/chartDrawing">
    <cdr:from>
      <cdr:x>0.65217</cdr:x>
      <cdr:y>0.63077</cdr:y>
    </cdr:from>
    <cdr:to>
      <cdr:x>0.74122</cdr:x>
      <cdr:y>0.69851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5715000" y="3124200"/>
          <a:ext cx="780334" cy="33552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contourClr>
              <a:schemeClr val="accent2">
                <a:shade val="75000"/>
              </a:schemeClr>
            </a:contourClr>
          </a:sp3d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200" b="1" kern="1200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effectLst/>
              <a:latin typeface="Sylfaen" pitchFamily="18" charset="0"/>
            </a:rPr>
            <a:t>+22</a:t>
          </a:r>
          <a:r>
            <a:rPr lang="ka-GE" sz="1200" b="1" kern="1200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effectLst/>
              <a:latin typeface="Sylfaen" pitchFamily="18" charset="0"/>
            </a:rPr>
            <a:t>%</a:t>
          </a:r>
          <a:endParaRPr lang="en-US" sz="1200" b="1" kern="1200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rgbClr val="C00000"/>
            </a:solidFill>
            <a:effectLst/>
            <a:latin typeface="Sylfaen" pitchFamily="18" charset="0"/>
          </a:endParaRPr>
        </a:p>
      </cdr:txBody>
    </cdr:sp>
  </cdr:relSizeAnchor>
  <cdr:relSizeAnchor xmlns:cdr="http://schemas.openxmlformats.org/drawingml/2006/chartDrawing">
    <cdr:from>
      <cdr:x>0.75652</cdr:x>
      <cdr:y>0.61538</cdr:y>
    </cdr:from>
    <cdr:to>
      <cdr:x>0.84043</cdr:x>
      <cdr:y>0.67692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6629400" y="3048000"/>
          <a:ext cx="735254" cy="3048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kern="1200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latin typeface="Sylfaen" pitchFamily="18" charset="0"/>
            </a:rPr>
            <a:t>+4</a:t>
          </a:r>
          <a:r>
            <a:rPr lang="en-US" sz="1400" b="1" kern="12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latin typeface="Sylfaen" pitchFamily="18" charset="0"/>
            </a:rPr>
            <a:t>%</a:t>
          </a:r>
        </a:p>
      </cdr:txBody>
    </cdr:sp>
  </cdr:relSizeAnchor>
  <cdr:relSizeAnchor xmlns:cdr="http://schemas.openxmlformats.org/drawingml/2006/chartDrawing">
    <cdr:from>
      <cdr:x>0.86087</cdr:x>
      <cdr:y>0.61538</cdr:y>
    </cdr:from>
    <cdr:to>
      <cdr:x>0.93608</cdr:x>
      <cdr:y>0.67692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7543800" y="3048000"/>
          <a:ext cx="659103" cy="3048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400" b="1" kern="1200" spc="50" dirty="0" smtClean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srgbClr val="C00000"/>
              </a:solidFill>
              <a:latin typeface="Sylfaen" pitchFamily="18" charset="0"/>
            </a:rPr>
            <a:t>+8%</a:t>
          </a:r>
          <a:endParaRPr lang="en-US" sz="1400" b="1" kern="1200" spc="50" dirty="0">
            <a:ln w="13500">
              <a:solidFill>
                <a:srgbClr val="4F81BD">
                  <a:shade val="2500"/>
                  <a:alpha val="6500"/>
                </a:srgbClr>
              </a:solidFill>
              <a:prstDash val="solid"/>
            </a:ln>
            <a:solidFill>
              <a:srgbClr val="C00000"/>
            </a:solidFill>
            <a:latin typeface="Sylfaen" pitchFamily="18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0.85542</cdr:x>
      <cdr:y>0.09833</cdr:y>
    </cdr:from>
    <cdr:to>
      <cdr:x>0.92535</cdr:x>
      <cdr:y>0.16287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262954" y="344244"/>
          <a:ext cx="430306" cy="2259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endParaRPr lang="en-US" sz="1400" b="1" spc="50" dirty="0">
            <a:ln w="13500">
              <a:solidFill>
                <a:srgbClr val="4F81BD">
                  <a:shade val="2500"/>
                  <a:alpha val="6500"/>
                </a:srgbClr>
              </a:solidFill>
              <a:prstDash val="solid"/>
            </a:ln>
            <a:solidFill>
              <a:srgbClr val="C00000"/>
            </a:solidFill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0.44118</cdr:x>
      <cdr:y>0.22581</cdr:y>
    </cdr:from>
    <cdr:to>
      <cdr:x>0.55882</cdr:x>
      <cdr:y>0.35484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429000" y="1066800"/>
          <a:ext cx="914346" cy="6095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l" rtl="0">
            <a:defRPr/>
          </a:pPr>
          <a:r>
            <a:rPr lang="en-US" sz="1400" b="1" kern="1200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ylfaen" pitchFamily="18" charset="0"/>
            </a:rPr>
            <a:t>+27.8</a:t>
          </a:r>
          <a:r>
            <a:rPr lang="ka-GE" sz="1400" b="1" kern="1200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ylfaen" pitchFamily="18" charset="0"/>
            </a:rPr>
            <a:t>%</a:t>
          </a:r>
          <a:endParaRPr lang="en-US" sz="1400" b="1" kern="1200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rgbClr val="C00000"/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  <a:latin typeface="Sylfae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BFA6830-E945-442E-AEB7-6831F111215D}" type="datetimeFigureOut">
              <a:rPr lang="en-US"/>
              <a:pPr>
                <a:defRPr/>
              </a:pPr>
              <a:t>07-Jun-16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B949C63-B085-4E86-A486-8D008B7602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B89A36-8D8F-4ECC-BEC8-521F3EC1131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49613C-FE82-4115-9317-D1163315970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949C63-B085-4E86-A486-8D008B76028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"()" _ Planned number of direct flights.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949C63-B085-4E86-A486-8D008B76028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A7540-8C5E-469A-84E2-D672674F74F4}" type="datetimeFigureOut">
              <a:rPr lang="en-US"/>
              <a:pPr>
                <a:defRPr/>
              </a:pPr>
              <a:t>07-Jun-16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A62CD-CCE2-44B3-A918-A467693AD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C1C9A-50EB-4D8E-9921-1EBA03F6AE1C}" type="datetimeFigureOut">
              <a:rPr lang="en-US"/>
              <a:pPr>
                <a:defRPr/>
              </a:pPr>
              <a:t>07-Jun-16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2826C-C510-4B0E-B89A-F0F17F46F9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37367-C397-4B0E-8C45-15E2ABC15EAC}" type="datetimeFigureOut">
              <a:rPr lang="en-US"/>
              <a:pPr>
                <a:defRPr/>
              </a:pPr>
              <a:t>07-Jun-16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D4E5E-EB64-410E-8138-7BB48CF02C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A8B62-F072-4428-BEA3-4E86F2D27E6C}" type="datetimeFigureOut">
              <a:rPr lang="en-US"/>
              <a:pPr>
                <a:defRPr/>
              </a:pPr>
              <a:t>07-Jun-16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34468-0DA6-4DB7-A0D4-475DF7A7AE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06291-231B-49C1-9DA7-5952697C18A0}" type="datetimeFigureOut">
              <a:rPr lang="en-US"/>
              <a:pPr>
                <a:defRPr/>
              </a:pPr>
              <a:t>07-Jun-16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BDD63-3069-448F-8D42-0BF95EA36E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C75D8-CC84-4782-8ADE-ABA8AE83C85C}" type="datetimeFigureOut">
              <a:rPr lang="en-US"/>
              <a:pPr>
                <a:defRPr/>
              </a:pPr>
              <a:t>07-Jun-16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9928E-0052-42BC-83D8-A28DEC1B6C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35525-B07E-4C7C-AE0C-1247FB7044CF}" type="datetimeFigureOut">
              <a:rPr lang="en-US"/>
              <a:pPr>
                <a:defRPr/>
              </a:pPr>
              <a:t>07-Jun-16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1E996-373E-4800-B9EE-6CD3A027F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3D424-EC0B-4958-807E-452E447ACFF8}" type="datetimeFigureOut">
              <a:rPr lang="en-US"/>
              <a:pPr>
                <a:defRPr/>
              </a:pPr>
              <a:t>07-Jun-16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E34BD-1C1C-4EB3-B213-B74000669E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1C7EC-4C8F-4878-8EC1-72F6E3B77BB3}" type="datetimeFigureOut">
              <a:rPr lang="en-US"/>
              <a:pPr>
                <a:defRPr/>
              </a:pPr>
              <a:t>07-Jun-16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D80F3-F2DD-4C10-B5CD-2BE6E2E90B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2269D-C669-4590-92FE-F5976906EFE3}" type="datetimeFigureOut">
              <a:rPr lang="en-US"/>
              <a:pPr>
                <a:defRPr/>
              </a:pPr>
              <a:t>07-Jun-16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D8A9C-DC57-4012-BADC-9827E0177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3BC00-1A91-4ED4-BD03-448BB0901356}" type="datetimeFigureOut">
              <a:rPr lang="en-US"/>
              <a:pPr>
                <a:defRPr/>
              </a:pPr>
              <a:t>07-Jun-16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C1011-8825-46F2-B4AD-A3F1627888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9C016D-ECA6-441E-A317-DED0233998FF}" type="datetimeFigureOut">
              <a:rPr lang="en-US"/>
              <a:pPr>
                <a:defRPr/>
              </a:pPr>
              <a:t>07-Jun-16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4EB3AE-5E38-4683-BFD2-1582DAC0CB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www.iwinetc.com/wp-content/uploads/2013/03/GNTA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361087">
            <a:off x="1022959" y="4197231"/>
            <a:ext cx="2550470" cy="194466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304800" y="1143000"/>
            <a:ext cx="4191000" cy="14478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Tourism Sector 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In Figures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2895600"/>
            <a:ext cx="3703718" cy="101566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  <a:cs typeface="+mn-cs"/>
              </a:rPr>
              <a:t>2016 </a:t>
            </a:r>
            <a:endParaRPr lang="en-US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  <a:cs typeface="+mn-cs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  <a:cs typeface="+mn-cs"/>
              </a:rPr>
              <a:t>May</a:t>
            </a:r>
            <a:endParaRPr lang="en-US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  <a:cs typeface="+mn-cs"/>
            </a:endParaRPr>
          </a:p>
        </p:txBody>
      </p:sp>
      <p:pic>
        <p:nvPicPr>
          <p:cNvPr id="8" name="Picture 2" descr="C:\Users\Rusudani\Desktop\photoebi\_DSC13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81000"/>
            <a:ext cx="4145198" cy="274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3" descr="C:\Users\Rusudani\Desktop\photoebi\BATUMI NIGHT VIEW_01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3657600"/>
            <a:ext cx="4114800" cy="28292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-500098" y="1371600"/>
          <a:ext cx="9644098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237"/>
          <p:cNvSpPr>
            <a:spLocks noChangeArrowheads="1"/>
          </p:cNvSpPr>
          <p:nvPr/>
        </p:nvSpPr>
        <p:spPr bwMode="auto">
          <a:xfrm>
            <a:off x="0" y="0"/>
            <a:ext cx="9144000" cy="131818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International Arrivals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by Months</a:t>
            </a:r>
            <a:endParaRPr lang="ru-RU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7172" name="Picture 2" descr="C:\Users\Rusudani\Desktop\Country-of-Life (1).png"/>
          <p:cNvPicPr>
            <a:picLocks noChangeAspect="1" noChangeArrowheads="1"/>
          </p:cNvPicPr>
          <p:nvPr/>
        </p:nvPicPr>
        <p:blipFill>
          <a:blip r:embed="rId3" cstate="print"/>
          <a:srcRect r="-3162" b="42529"/>
          <a:stretch>
            <a:fillRect/>
          </a:stretch>
        </p:blipFill>
        <p:spPr bwMode="auto">
          <a:xfrm>
            <a:off x="-457200" y="0"/>
            <a:ext cx="233203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5"/>
          <p:cNvGraphicFramePr>
            <a:graphicFrameLocks noGrp="1"/>
          </p:cNvGraphicFramePr>
          <p:nvPr/>
        </p:nvGraphicFramePr>
        <p:xfrm>
          <a:off x="4419599" y="1428734"/>
          <a:ext cx="4724401" cy="5429266"/>
        </p:xfrm>
        <a:graphic>
          <a:graphicData uri="http://schemas.openxmlformats.org/drawingml/2006/table">
            <a:tbl>
              <a:tblPr>
                <a:tableStyleId>{5202B0CA-FC54-4496-8BCA-5EF66A818D29}</a:tableStyleId>
              </a:tblPr>
              <a:tblGrid>
                <a:gridCol w="1689881"/>
                <a:gridCol w="1488352"/>
                <a:gridCol w="1546168"/>
              </a:tblGrid>
              <a:tr h="7252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</a:rPr>
                        <a:t>Country</a:t>
                      </a:r>
                      <a:endParaRPr lang="en-US" sz="1500" b="1" i="0" u="none" strike="noStrike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</a:rPr>
                        <a:t>2016</a:t>
                      </a:r>
                      <a:endParaRPr lang="en-US" sz="1500" b="1" u="none" strike="noStrike" cap="none" spc="50" baseline="0" dirty="0" smtClean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</a:endParaRPr>
                    </a:p>
                    <a:p>
                      <a:pPr algn="ctr" fontAlgn="ctr"/>
                      <a:r>
                        <a:rPr lang="en-US" sz="1500" b="1" i="0" u="none" strike="noStrike" cap="none" spc="50" baseline="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+mn-lt"/>
                        </a:rPr>
                        <a:t>May</a:t>
                      </a:r>
                      <a:endParaRPr lang="en-US" sz="1500" b="1" i="0" u="none" strike="noStrike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</a:rPr>
                        <a:t>Change </a:t>
                      </a:r>
                      <a:r>
                        <a:rPr lang="en-US" sz="1500" b="1" u="none" strike="noStrike" cap="none" spc="5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</a:rPr>
                        <a:t>%</a:t>
                      </a:r>
                      <a:endParaRPr lang="en-US" sz="1500" b="1" i="0" u="none" strike="noStrike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5945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Turkey</a:t>
                      </a:r>
                      <a:endParaRPr lang="ka-GE" sz="1400" b="1" i="0" u="none" strike="noStrike" kern="1200" cap="none" spc="50" dirty="0" smtClean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134,652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6.8%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</a:tr>
              <a:tr h="45945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Azerbaijan</a:t>
                      </a:r>
                      <a:endParaRPr lang="ka-GE" sz="1400" b="1" i="0" u="none" strike="noStrike" kern="1200" cap="none" spc="50" dirty="0" smtClean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111,944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18.6%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</a:tr>
              <a:tr h="54167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Armenia</a:t>
                      </a:r>
                      <a:endParaRPr lang="ka-GE" sz="1400" b="1" i="0" u="none" strike="noStrike" kern="1200" cap="none" spc="50" dirty="0" smtClean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110,562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3.9%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</a:tr>
              <a:tr h="45945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Russia</a:t>
                      </a:r>
                      <a:endParaRPr lang="ka-GE" sz="1400" b="1" i="0" u="none" strike="noStrike" kern="1200" cap="none" spc="50" dirty="0" smtClean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84,727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18.7%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</a:tr>
              <a:tr h="45945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Ukraine</a:t>
                      </a:r>
                      <a:endParaRPr lang="ka-GE" sz="1400" b="1" i="0" u="none" strike="noStrike" kern="1200" cap="none" spc="50" dirty="0" smtClean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13,084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30.9%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</a:tr>
              <a:tr h="45945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Israel</a:t>
                      </a:r>
                      <a:endParaRPr lang="ka-GE" sz="1400" b="1" i="0" u="none" strike="noStrike" kern="1200" cap="none" spc="50" dirty="0" smtClean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9,462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122.4%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</a:tr>
              <a:tr h="45945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Iran</a:t>
                      </a:r>
                      <a:endParaRPr lang="ka-GE" sz="1400" b="1" i="0" u="none" strike="noStrike" kern="1200" cap="none" spc="50" dirty="0" smtClean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5,428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300.3%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</a:tr>
              <a:tr h="45945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Germany</a:t>
                      </a:r>
                      <a:endParaRPr lang="ka-GE" sz="1400" b="1" i="0" u="none" strike="noStrike" kern="1200" cap="none" spc="50" dirty="0" smtClean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4,549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28.6%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</a:tr>
              <a:tr h="45945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Poland</a:t>
                      </a:r>
                      <a:endParaRPr lang="ka-GE" sz="1400" b="1" i="0" u="none" strike="noStrike" kern="1200" cap="none" spc="50" dirty="0" smtClean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4,418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29.5%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</a:tr>
              <a:tr h="48670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USA</a:t>
                      </a:r>
                      <a:endParaRPr lang="ka-GE" sz="1400" b="1" i="0" u="none" strike="noStrike" kern="1200" cap="none" spc="50" dirty="0" smtClean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3,726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13.2%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237"/>
          <p:cNvSpPr>
            <a:spLocks noChangeArrowheads="1"/>
          </p:cNvSpPr>
          <p:nvPr/>
        </p:nvSpPr>
        <p:spPr bwMode="auto">
          <a:xfrm>
            <a:off x="0" y="0"/>
            <a:ext cx="9144000" cy="131818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International Arrivals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Top 10 Countries</a:t>
            </a:r>
            <a:endParaRPr lang="ru-RU" sz="2800" b="1" u="sng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8197" name="Picture 2" descr="C:\Users\Rusudani\Desktop\Country-of-Life (1).png"/>
          <p:cNvPicPr>
            <a:picLocks noChangeAspect="1" noChangeArrowheads="1"/>
          </p:cNvPicPr>
          <p:nvPr/>
        </p:nvPicPr>
        <p:blipFill>
          <a:blip r:embed="rId2" cstate="print"/>
          <a:srcRect r="-3162" b="42529"/>
          <a:stretch>
            <a:fillRect/>
          </a:stretch>
        </p:blipFill>
        <p:spPr bwMode="auto">
          <a:xfrm>
            <a:off x="-457200" y="0"/>
            <a:ext cx="233203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Content Placeholder 5"/>
          <p:cNvGraphicFramePr>
            <a:graphicFrameLocks noGrp="1"/>
          </p:cNvGraphicFramePr>
          <p:nvPr/>
        </p:nvGraphicFramePr>
        <p:xfrm>
          <a:off x="1" y="1428734"/>
          <a:ext cx="4419599" cy="5429266"/>
        </p:xfrm>
        <a:graphic>
          <a:graphicData uri="http://schemas.openxmlformats.org/drawingml/2006/table">
            <a:tbl>
              <a:tblPr>
                <a:tableStyleId>{5202B0CA-FC54-4496-8BCA-5EF66A818D29}</a:tableStyleId>
              </a:tblPr>
              <a:tblGrid>
                <a:gridCol w="1580856"/>
                <a:gridCol w="1392329"/>
                <a:gridCol w="1446414"/>
              </a:tblGrid>
              <a:tr h="7252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</a:rPr>
                        <a:t>Country</a:t>
                      </a:r>
                      <a:endParaRPr lang="en-US" sz="1500" b="1" i="0" u="none" strike="noStrike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</a:rPr>
                        <a:t>2016 </a:t>
                      </a:r>
                      <a:r>
                        <a:rPr lang="ka-GE" sz="1500" b="1" u="none" strike="noStrike" cap="none" spc="50" baseline="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</a:rPr>
                        <a:t> </a:t>
                      </a:r>
                      <a:endParaRPr lang="en-US" sz="1500" b="1" u="none" strike="noStrike" cap="none" spc="50" baseline="0" dirty="0" smtClean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</a:endParaRPr>
                    </a:p>
                    <a:p>
                      <a:pPr algn="ctr" fontAlgn="ctr"/>
                      <a:r>
                        <a:rPr lang="en-US" sz="1500" b="1" u="none" strike="noStrike" cap="none" spc="50" baseline="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</a:rPr>
                        <a:t>5</a:t>
                      </a:r>
                      <a:r>
                        <a:rPr lang="ka-GE" sz="1500" b="1" u="none" strike="noStrike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</a:rPr>
                        <a:t> </a:t>
                      </a:r>
                      <a:r>
                        <a:rPr lang="en-US" sz="1500" b="1" u="none" strike="noStrike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</a:rPr>
                        <a:t>Months</a:t>
                      </a:r>
                      <a:endParaRPr lang="en-US" sz="1500" b="1" i="0" u="none" strike="noStrike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u="none" strike="noStrike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</a:rPr>
                        <a:t>Change </a:t>
                      </a:r>
                      <a:r>
                        <a:rPr lang="en-US" sz="1500" b="1" u="none" strike="noStrike" cap="none" spc="5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</a:rPr>
                        <a:t>%</a:t>
                      </a:r>
                      <a:endParaRPr lang="en-US" sz="1500" b="1" i="0" u="none" strike="noStrike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5945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Azerbaijan</a:t>
                      </a:r>
                      <a:endParaRPr lang="ka-GE" sz="1400" b="1" i="0" u="none" strike="noStrike" kern="1200" cap="none" spc="50" dirty="0" smtClean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570,825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22.0%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</a:tr>
              <a:tr h="45945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Turkey</a:t>
                      </a:r>
                      <a:endParaRPr lang="ka-GE" sz="1400" b="1" i="0" u="none" strike="noStrike" kern="1200" cap="none" spc="50" dirty="0" smtClean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524,071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6.6%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</a:tr>
              <a:tr h="54167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Armenia</a:t>
                      </a:r>
                      <a:endParaRPr lang="ka-GE" sz="1400" b="1" i="0" u="none" strike="noStrike" kern="1200" cap="none" spc="50" dirty="0" smtClean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445,343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2.8%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</a:tr>
              <a:tr h="45945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Russia</a:t>
                      </a:r>
                      <a:endParaRPr lang="ka-GE" sz="1400" b="1" i="0" u="none" strike="noStrike" kern="1200" cap="none" spc="50" dirty="0" smtClean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303,678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19.6%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</a:tr>
              <a:tr h="45945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Ukraine</a:t>
                      </a:r>
                      <a:endParaRPr lang="ka-GE" sz="1400" b="1" i="0" u="none" strike="noStrike" kern="1200" cap="none" spc="50" dirty="0" smtClean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53,166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23.8%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</a:tr>
              <a:tr h="45945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Iran</a:t>
                      </a:r>
                      <a:endParaRPr lang="ka-GE" sz="1400" b="1" i="0" u="none" strike="noStrike" kern="1200" cap="none" spc="50" dirty="0" smtClean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25,552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361.0%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</a:tr>
              <a:tr h="45945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Israel</a:t>
                      </a:r>
                      <a:endParaRPr lang="ka-GE" sz="1400" b="1" i="0" u="none" strike="noStrike" kern="1200" cap="none" spc="50" dirty="0" smtClean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20,586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113.3%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</a:tr>
              <a:tr h="45945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Kazakhstan</a:t>
                      </a:r>
                      <a:endParaRPr lang="ka-GE" sz="1400" b="1" i="0" u="none" strike="noStrike" kern="1200" cap="none" spc="50" dirty="0" smtClean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11,811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25.3%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</a:tr>
              <a:tr h="45945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Germany</a:t>
                      </a:r>
                      <a:endParaRPr lang="ka-GE" sz="1400" b="1" i="0" u="none" strike="noStrike" kern="1200" cap="none" spc="50" dirty="0" smtClean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11,486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-6.0%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</a:tr>
              <a:tr h="48670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Poland</a:t>
                      </a:r>
                      <a:endParaRPr lang="ka-GE" sz="1400" b="1" i="0" u="none" strike="noStrike" kern="1200" cap="none" spc="50" dirty="0" smtClean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11,091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40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14.7%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0" y="1447800"/>
          <a:ext cx="89916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237"/>
          <p:cNvSpPr>
            <a:spLocks noChangeArrowheads="1"/>
          </p:cNvSpPr>
          <p:nvPr/>
        </p:nvSpPr>
        <p:spPr bwMode="auto">
          <a:xfrm>
            <a:off x="0" y="53419"/>
            <a:ext cx="9144000" cy="131818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International Arrivals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Top 20 Countries</a:t>
            </a:r>
            <a:endParaRPr lang="ka-GE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9220" name="Picture 2" descr="C:\Users\Rusudani\Desktop\Country-of-Life (1).png"/>
          <p:cNvPicPr>
            <a:picLocks noChangeAspect="1" noChangeArrowheads="1"/>
          </p:cNvPicPr>
          <p:nvPr/>
        </p:nvPicPr>
        <p:blipFill>
          <a:blip r:embed="rId3" cstate="print"/>
          <a:srcRect r="-3162" b="42529"/>
          <a:stretch>
            <a:fillRect/>
          </a:stretch>
        </p:blipFill>
        <p:spPr bwMode="auto">
          <a:xfrm>
            <a:off x="-457200" y="0"/>
            <a:ext cx="233203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37"/>
          <p:cNvSpPr>
            <a:spLocks noChangeArrowheads="1"/>
          </p:cNvSpPr>
          <p:nvPr/>
        </p:nvSpPr>
        <p:spPr bwMode="auto">
          <a:xfrm>
            <a:off x="0" y="0"/>
            <a:ext cx="9144000" cy="13849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Dynamics of International Arrivals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by Countries</a:t>
            </a:r>
            <a:r>
              <a:rPr lang="ka-GE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201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6</a:t>
            </a:r>
            <a:endParaRPr lang="ru-RU" sz="28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10244" name="Picture 2" descr="C:\Users\Rusudani\Desktop\Country-of-Life (1).png"/>
          <p:cNvPicPr>
            <a:picLocks noChangeAspect="1" noChangeArrowheads="1"/>
          </p:cNvPicPr>
          <p:nvPr/>
        </p:nvPicPr>
        <p:blipFill>
          <a:blip r:embed="rId2" cstate="print"/>
          <a:srcRect r="-3162" b="42529"/>
          <a:stretch>
            <a:fillRect/>
          </a:stretch>
        </p:blipFill>
        <p:spPr bwMode="auto">
          <a:xfrm>
            <a:off x="-457200" y="0"/>
            <a:ext cx="233203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0" y="1524000"/>
          <a:ext cx="91440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/>
        </p:nvGraphicFramePr>
        <p:xfrm>
          <a:off x="0" y="1524000"/>
          <a:ext cx="91440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237"/>
          <p:cNvSpPr>
            <a:spLocks noChangeArrowheads="1"/>
          </p:cNvSpPr>
          <p:nvPr/>
        </p:nvSpPr>
        <p:spPr bwMode="auto">
          <a:xfrm>
            <a:off x="0" y="0"/>
            <a:ext cx="9144000" cy="13849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ylfaen" pitchFamily="18" charset="0"/>
              </a:rPr>
              <a:t> 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ylfaen" pitchFamily="18" charset="0"/>
              </a:rPr>
              <a:t> 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Top 5 International Arrivals from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EU Countries 2016</a:t>
            </a:r>
            <a:endParaRPr lang="ru-RU" sz="2800" b="1" u="sng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11268" name="Picture 2" descr="C:\Users\Rusudani\Desktop\Country-of-Life (1).png"/>
          <p:cNvPicPr>
            <a:picLocks noChangeAspect="1" noChangeArrowheads="1"/>
          </p:cNvPicPr>
          <p:nvPr/>
        </p:nvPicPr>
        <p:blipFill>
          <a:blip r:embed="rId4" cstate="print"/>
          <a:srcRect r="-3162" b="42529"/>
          <a:stretch>
            <a:fillRect/>
          </a:stretch>
        </p:blipFill>
        <p:spPr bwMode="auto">
          <a:xfrm>
            <a:off x="-457200" y="0"/>
            <a:ext cx="233203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190996" y="1"/>
          <a:ext cx="4953004" cy="6857999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447804"/>
                <a:gridCol w="1219200"/>
                <a:gridCol w="1295400"/>
                <a:gridCol w="990600"/>
              </a:tblGrid>
              <a:tr h="4571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Border Name</a:t>
                      </a:r>
                      <a:endParaRPr lang="ka-GE" sz="1100" b="1" i="0" u="none" strike="noStrike" kern="1200" cap="none" spc="50" dirty="0" smtClean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2015: 5 Months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2016</a:t>
                      </a:r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: 5 Months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Change</a:t>
                      </a:r>
                      <a:r>
                        <a:rPr lang="ka-GE" sz="110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 %</a:t>
                      </a: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1026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err="1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Sarpi</a:t>
                      </a:r>
                      <a:endParaRPr lang="en-US" sz="1200" b="0" i="0" u="none" strike="noStrike" kern="1200" dirty="0" smtClean="0">
                        <a:solidFill>
                          <a:schemeClr val="bg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b="1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466,731</a:t>
                      </a: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b="1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501,321</a:t>
                      </a: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b="1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7.4%</a:t>
                      </a: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57711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Tsiteli</a:t>
                      </a:r>
                      <a:r>
                        <a:rPr lang="en-US" sz="1200" b="0" i="0" u="none" strike="noStrik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Khidi</a:t>
                      </a:r>
                      <a:endParaRPr lang="en-US" sz="1200" b="0" i="0" u="none" strike="noStrike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b="1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360,839</a:t>
                      </a: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b="1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460,373</a:t>
                      </a: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b="1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27.6%</a:t>
                      </a: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8807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Sadakhlo</a:t>
                      </a: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b="1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334,483</a:t>
                      </a: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b="1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356,514</a:t>
                      </a: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b="1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6.6%</a:t>
                      </a: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6089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Kazbegi</a:t>
                      </a:r>
                      <a:endParaRPr lang="ka-GE" sz="1200" b="0" i="0" u="none" strike="noStrike" kern="1200" dirty="0" smtClean="0">
                        <a:solidFill>
                          <a:schemeClr val="bg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b="1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234,804</a:t>
                      </a: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b="1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271,599</a:t>
                      </a: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b="1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15.7%</a:t>
                      </a: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6020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Airport Tbilisi</a:t>
                      </a:r>
                      <a:endParaRPr lang="ka-GE" sz="1200" b="0" i="0" u="none" strike="noStrike" kern="1200" dirty="0" smtClean="0">
                        <a:solidFill>
                          <a:schemeClr val="bg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b="1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186,456</a:t>
                      </a: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b="1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252,927</a:t>
                      </a: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b="1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35.6%</a:t>
                      </a: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2797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Tsodna</a:t>
                      </a:r>
                      <a:endParaRPr lang="ka-GE" sz="1200" b="0" i="0" u="none" strike="noStrike" kern="1200" dirty="0" smtClean="0">
                        <a:solidFill>
                          <a:schemeClr val="bg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b="1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75,083</a:t>
                      </a: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b="1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67,767</a:t>
                      </a: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b="1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-9.7%</a:t>
                      </a: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8870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Ninotsminda</a:t>
                      </a:r>
                      <a:endParaRPr lang="ka-GE" sz="1200" b="0" i="0" u="none" strike="noStrike" kern="1200" dirty="0" smtClean="0">
                        <a:solidFill>
                          <a:schemeClr val="bg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b="1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58,777</a:t>
                      </a: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b="1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58,620</a:t>
                      </a: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b="1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-0.3%</a:t>
                      </a: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4294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Vale</a:t>
                      </a:r>
                      <a:endParaRPr lang="ka-GE" sz="1200" b="0" i="0" u="none" strike="noStrike" kern="1200" dirty="0" smtClean="0">
                        <a:solidFill>
                          <a:schemeClr val="bg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b="1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27,792</a:t>
                      </a: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b="1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35,526</a:t>
                      </a: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b="1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27.8%</a:t>
                      </a: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6020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Airport Kutaisi</a:t>
                      </a:r>
                      <a:endParaRPr lang="ka-GE" sz="1200" b="0" i="0" u="none" strike="noStrike" kern="1200" dirty="0" smtClean="0">
                        <a:solidFill>
                          <a:schemeClr val="bg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b="1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20,422</a:t>
                      </a: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b="1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24,332</a:t>
                      </a: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b="1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19.1%</a:t>
                      </a: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60209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Vakhtangisi</a:t>
                      </a:r>
                      <a:endParaRPr lang="ka-GE" sz="1200" b="0" i="0" u="none" strike="noStrike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b="1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21,782</a:t>
                      </a: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b="1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21,340</a:t>
                      </a: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b="1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-2.0%</a:t>
                      </a: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5645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Airport Batumi</a:t>
                      </a:r>
                      <a:endParaRPr lang="ka-GE" sz="1200" b="0" i="0" u="none" strike="noStrike" kern="1200" dirty="0" smtClean="0">
                        <a:solidFill>
                          <a:schemeClr val="bg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b="1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10,394</a:t>
                      </a: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b="1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19,303</a:t>
                      </a: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b="1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85.7%</a:t>
                      </a: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0411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err="1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Kartsakhi</a:t>
                      </a:r>
                      <a:endParaRPr lang="ka-GE" sz="1200" b="0" i="0" u="none" strike="noStrike" kern="1200" dirty="0" smtClean="0">
                        <a:solidFill>
                          <a:schemeClr val="bg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b="1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b="1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10,552</a:t>
                      </a: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b="1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3029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Railway Gardabani</a:t>
                      </a:r>
                      <a:endParaRPr lang="ka-GE" sz="1200" b="0" i="0" u="none" strike="noStrike" kern="1200" dirty="0" smtClean="0">
                        <a:solidFill>
                          <a:schemeClr val="bg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b="1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11,432</a:t>
                      </a: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b="1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9,784</a:t>
                      </a: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b="1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-14.4%</a:t>
                      </a: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4784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err="1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Guguti</a:t>
                      </a:r>
                      <a:endParaRPr lang="ka-GE" sz="1200" b="0" i="0" u="none" strike="noStrike" kern="1200" dirty="0" smtClean="0">
                        <a:solidFill>
                          <a:schemeClr val="bg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b="1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9,803</a:t>
                      </a: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b="1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9,498</a:t>
                      </a: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b="1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-3.1%</a:t>
                      </a: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4784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Port Batumi</a:t>
                      </a:r>
                      <a:endParaRPr lang="ka-GE" sz="1200" b="0" i="0" u="none" strike="noStrike" kern="1200" dirty="0" smtClean="0">
                        <a:solidFill>
                          <a:schemeClr val="bg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b="1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6,293</a:t>
                      </a: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b="1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7,402</a:t>
                      </a: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b="1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17.6%</a:t>
                      </a: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0640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Port Poti</a:t>
                      </a:r>
                      <a:endParaRPr lang="ka-GE" sz="1200" b="0" i="0" u="none" strike="noStrike" kern="1200" dirty="0" smtClean="0">
                        <a:solidFill>
                          <a:schemeClr val="bg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b="1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7,177</a:t>
                      </a: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b="1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6,591</a:t>
                      </a: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b="1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-8.2%</a:t>
                      </a: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3569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Railway Sadakhlo</a:t>
                      </a:r>
                      <a:endParaRPr lang="ka-GE" sz="1200" b="0" i="0" u="none" strike="noStrike" kern="1200" dirty="0" smtClean="0">
                        <a:solidFill>
                          <a:schemeClr val="bg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b="1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4,779</a:t>
                      </a: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b="1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4,453</a:t>
                      </a: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b="1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-6.8%</a:t>
                      </a: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5439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Port Kulevi</a:t>
                      </a:r>
                      <a:endParaRPr lang="ka-GE" sz="1200" b="0" i="0" u="none" strike="noStrike" kern="1200" dirty="0" smtClean="0">
                        <a:solidFill>
                          <a:schemeClr val="bg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b="1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1,212</a:t>
                      </a: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b="1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1,114</a:t>
                      </a: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b="1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-8.1%</a:t>
                      </a: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2884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Samtatskaro</a:t>
                      </a:r>
                      <a:endParaRPr lang="ka-GE" sz="1200" b="0" i="0" u="none" strike="noStrike" kern="1200" dirty="0" smtClean="0">
                        <a:solidFill>
                          <a:schemeClr val="bg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b="1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143</a:t>
                      </a: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b="1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143</a:t>
                      </a: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b="1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0.0%</a:t>
                      </a: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3171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Akhkerpi</a:t>
                      </a:r>
                      <a:endParaRPr lang="ka-GE" sz="1200" b="0" i="0" u="none" strike="noStrike" kern="1200" dirty="0" smtClean="0">
                        <a:solidFill>
                          <a:schemeClr val="bg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b="1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114</a:t>
                      </a: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b="1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116</a:t>
                      </a: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100" b="1" i="0" u="none" strike="noStrike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1.8%</a:t>
                      </a: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0" y="2438400"/>
          <a:ext cx="44958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237"/>
          <p:cNvSpPr>
            <a:spLocks noChangeArrowheads="1"/>
          </p:cNvSpPr>
          <p:nvPr/>
        </p:nvSpPr>
        <p:spPr bwMode="auto">
          <a:xfrm>
            <a:off x="0" y="1"/>
            <a:ext cx="4191000" cy="20313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International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Arrivals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by Borders</a:t>
            </a:r>
            <a:endParaRPr lang="ru-RU" sz="2800" b="1" u="sng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12293" name="Picture 2" descr="C:\Users\Rusudani\Desktop\Country-of-Life (1).png"/>
          <p:cNvPicPr>
            <a:picLocks noChangeAspect="1" noChangeArrowheads="1"/>
          </p:cNvPicPr>
          <p:nvPr/>
        </p:nvPicPr>
        <p:blipFill>
          <a:blip r:embed="rId4" cstate="print"/>
          <a:srcRect r="-3162" b="42529"/>
          <a:stretch>
            <a:fillRect/>
          </a:stretch>
        </p:blipFill>
        <p:spPr bwMode="auto">
          <a:xfrm>
            <a:off x="-457200" y="0"/>
            <a:ext cx="233203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143372" y="1371600"/>
          <a:ext cx="5000628" cy="5486400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744059"/>
                <a:gridCol w="1771232"/>
                <a:gridCol w="1485337"/>
              </a:tblGrid>
              <a:tr h="738112">
                <a:tc>
                  <a:txBody>
                    <a:bodyPr/>
                    <a:lstStyle/>
                    <a:p>
                      <a:pPr algn="ctr"/>
                      <a:r>
                        <a:rPr lang="en-US" sz="1400" b="1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Region</a:t>
                      </a:r>
                      <a:endParaRPr lang="en-US" sz="1400" b="1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 of Accommodation</a:t>
                      </a:r>
                      <a:r>
                        <a:rPr lang="en-US" sz="1400" b="1" cap="none" spc="50" baseline="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Units</a:t>
                      </a:r>
                      <a:endParaRPr lang="en-US" sz="1400" b="1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Bed Capacity</a:t>
                      </a:r>
                      <a:endParaRPr lang="en-US" sz="1400" b="1" i="0" u="none" strike="noStrike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09914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Tbilisi</a:t>
                      </a:r>
                      <a:endParaRPr lang="en-US" sz="1400" b="1" i="0" u="none" strike="noStrike" cap="none" spc="50" dirty="0" smtClean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  <a:r>
                        <a:rPr lang="ka-GE" sz="1400" b="1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en-US" sz="1400" b="1" kern="1200" cap="none" spc="50" dirty="0" smtClean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13,708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40705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Ajara</a:t>
                      </a:r>
                      <a:endParaRPr lang="en-US" sz="1400" b="1" i="0" u="none" strike="noStrike" cap="none" spc="50" dirty="0" smtClean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11,293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56494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Samtskhe-Javakheti</a:t>
                      </a:r>
                      <a:endParaRPr lang="en-US" sz="1400" b="1" i="0" u="none" strike="noStrike" cap="none" spc="50" dirty="0" smtClean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r>
                        <a:rPr lang="ka-GE" sz="1400" b="1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US" sz="1400" b="1" kern="1200" cap="none" spc="50" dirty="0" smtClean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ka-GE" sz="1400" b="1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8,168</a:t>
                      </a:r>
                      <a:endParaRPr lang="en-US" sz="1400" b="1" kern="1200" cap="none" spc="50" dirty="0" smtClean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489669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Kakheti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0" u="none" strike="noStrike" cap="none" spc="50" dirty="0" smtClean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ka-GE" sz="1400" b="1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en-US" sz="1400" b="1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ka-GE" sz="1400" b="1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400" b="1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ka-GE" sz="1400" b="1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r>
                        <a:rPr lang="en-US" sz="1400" b="1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489669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Imereti</a:t>
                      </a:r>
                      <a:endParaRPr lang="ka-GE" sz="1400" b="1" i="0" u="none" strike="noStrike" cap="none" spc="50" dirty="0" smtClean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ka-GE" sz="1400" b="1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US" sz="1400" b="1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,537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533972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Samegrelo-Upper</a:t>
                      </a:r>
                      <a:r>
                        <a:rPr lang="en-US" sz="1400" b="1" i="0" u="none" strike="noStrike" cap="none" spc="50" baseline="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Svaneti</a:t>
                      </a:r>
                      <a:endParaRPr lang="ka-GE" sz="1400" b="1" i="0" u="none" strike="noStrike" cap="none" spc="50" dirty="0" smtClean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ka-GE" sz="1400" b="1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400" b="1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3,179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42905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Mtskheta-Mtianeti</a:t>
                      </a:r>
                      <a:endParaRPr lang="en-US" sz="1400" b="1" i="0" u="none" strike="noStrike" cap="none" spc="50" dirty="0" smtClean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4,203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Guria</a:t>
                      </a:r>
                      <a:endParaRPr lang="ka-GE" sz="1400" b="1" i="0" u="none" strike="noStrike" cap="none" spc="50" dirty="0" smtClean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3,149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357244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Racha-Lechkumi</a:t>
                      </a:r>
                      <a:endParaRPr lang="ka-GE" sz="1400" b="1" i="0" u="none" strike="noStrike" cap="none" spc="50" dirty="0" smtClean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1,138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38573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Lower Kartli</a:t>
                      </a:r>
                      <a:r>
                        <a:rPr lang="ka-GE" sz="1400" b="1" i="0" u="none" strike="noStrike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ka-GE" sz="1400" b="1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en-US" sz="1400" b="1" kern="1200" cap="none" spc="50" dirty="0" smtClean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ka-GE" sz="1400" b="1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734</a:t>
                      </a:r>
                      <a:endParaRPr lang="en-US" sz="1400" b="1" kern="1200" cap="none" spc="50" dirty="0" smtClean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400021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Inner</a:t>
                      </a:r>
                      <a:r>
                        <a:rPr lang="en-US" sz="1400" b="1" i="0" u="none" strike="noStrike" cap="none" spc="50" baseline="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Kartli</a:t>
                      </a:r>
                      <a:endParaRPr lang="ka-GE" sz="1400" b="1" i="0" u="none" strike="noStrike" cap="none" spc="50" dirty="0" smtClean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ka-GE" sz="1400" b="1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sz="1400" b="1" kern="1200" cap="none" spc="50" dirty="0" smtClean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ka-GE" sz="1400" b="1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233</a:t>
                      </a:r>
                      <a:endParaRPr lang="en-US" sz="1400" b="1" kern="1200" cap="none" spc="50" dirty="0" smtClean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-228600" y="1600200"/>
          <a:ext cx="60960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533400" y="3657600"/>
            <a:ext cx="3429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ka-GE" sz="1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Sylfaen" pitchFamily="18" charset="0"/>
              </a:rPr>
              <a:t> </a:t>
            </a:r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Bed Capacity</a:t>
            </a:r>
          </a:p>
          <a:p>
            <a:pPr algn="ctr">
              <a:defRPr/>
            </a:pPr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by Types</a:t>
            </a:r>
            <a:endParaRPr lang="ka-GE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37"/>
          <p:cNvSpPr>
            <a:spLocks noChangeArrowheads="1"/>
          </p:cNvSpPr>
          <p:nvPr/>
        </p:nvSpPr>
        <p:spPr bwMode="auto">
          <a:xfrm>
            <a:off x="0" y="1"/>
            <a:ext cx="9144000" cy="131818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anchor="b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Accommodation Units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ka-GE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13318" name="Picture 2" descr="C:\Users\Rusudani\Desktop\Country-of-Life (1).png"/>
          <p:cNvPicPr>
            <a:picLocks noChangeAspect="1" noChangeArrowheads="1"/>
          </p:cNvPicPr>
          <p:nvPr/>
        </p:nvPicPr>
        <p:blipFill>
          <a:blip r:embed="rId4" cstate="print"/>
          <a:srcRect r="-3162" b="42529"/>
          <a:stretch>
            <a:fillRect/>
          </a:stretch>
        </p:blipFill>
        <p:spPr bwMode="auto">
          <a:xfrm>
            <a:off x="-457200" y="0"/>
            <a:ext cx="233203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0" y="685805"/>
          <a:ext cx="4648201" cy="6172193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676402"/>
                <a:gridCol w="1828801"/>
                <a:gridCol w="1142998"/>
              </a:tblGrid>
              <a:tr h="3468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Airline</a:t>
                      </a:r>
                      <a:endParaRPr lang="ka-GE" sz="1100" b="1" i="0" u="none" strike="noStrike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Direction</a:t>
                      </a:r>
                      <a:endParaRPr lang="ka-GE" sz="1100" b="1" i="0" u="none" strike="noStrike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Flights</a:t>
                      </a:r>
                    </a:p>
                    <a:p>
                      <a:pPr algn="ctr" fontAlgn="ctr"/>
                      <a:r>
                        <a:rPr lang="en-US" sz="1050" b="1" i="0" u="none" strike="noStrike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</a:t>
                      </a:r>
                      <a:r>
                        <a:rPr lang="en-US" sz="1100" b="1" i="0" u="none" strike="noStrike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per week</a:t>
                      </a:r>
                      <a:r>
                        <a:rPr lang="en-US" sz="1050" b="1" i="0" u="none" strike="noStrike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)</a:t>
                      </a:r>
                      <a:endParaRPr lang="ka-GE" sz="1100" b="1" i="0" u="none" strike="noStrike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70565">
                <a:tc rowSpan="9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5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Georgian Airways</a:t>
                      </a:r>
                      <a:endParaRPr lang="en-US" sz="1050" b="1" i="0" u="none" strike="noStrike" kern="1200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tint val="3000"/>
                              <a:alpha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Tbilisi - Amsterdam</a:t>
                      </a:r>
                      <a:endParaRPr lang="en-US" sz="1050" b="1" i="0" u="none" strike="noStrike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accent1">
                            <a:tint val="3000"/>
                            <a:alpha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5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  <a:endParaRPr lang="en-US" sz="1050" b="1" i="0" u="none" strike="noStrike" kern="1200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70565">
                <a:tc vMerge="1">
                  <a:txBody>
                    <a:bodyPr/>
                    <a:lstStyle/>
                    <a:p>
                      <a:pPr algn="ctr" fontAlgn="ctr"/>
                      <a:endParaRPr lang="en-US" sz="1100" u="none" strike="noStrike" kern="1200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5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Tbilisi - Vienna</a:t>
                      </a:r>
                      <a:endParaRPr lang="en-US" sz="1050" b="1" i="0" u="none" strike="noStrike" kern="1200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5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  <a:endParaRPr lang="en-US" sz="1050" b="1" i="0" u="none" strike="noStrike" kern="1200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70565">
                <a:tc vMerge="1">
                  <a:txBody>
                    <a:bodyPr/>
                    <a:lstStyle/>
                    <a:p>
                      <a:pPr algn="ctr" fontAlgn="ctr"/>
                      <a:endParaRPr lang="en-US" sz="1100" u="none" strike="noStrike" kern="1200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5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Tbilisi - Tel Aviv</a:t>
                      </a:r>
                      <a:endParaRPr lang="en-US" sz="1050" b="1" i="0" u="none" strike="noStrike" kern="1200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50" b="1" i="0" u="none" strike="noStrike" kern="1200" cap="none" spc="5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70565">
                <a:tc vMerge="1">
                  <a:txBody>
                    <a:bodyPr/>
                    <a:lstStyle/>
                    <a:p>
                      <a:pPr algn="ctr" fontAlgn="ctr"/>
                      <a:endParaRPr lang="en-US" sz="1100" u="none" strike="noStrike" kern="1200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5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Tbilisi - Moscow</a:t>
                      </a:r>
                      <a:endParaRPr lang="en-US" sz="1050" b="1" i="0" u="none" strike="noStrike" kern="1200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5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14</a:t>
                      </a:r>
                      <a:endParaRPr lang="en-US" sz="1050" b="1" i="0" u="none" strike="noStrike" kern="1200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705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5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Tbilisi-Saint Petersburg</a:t>
                      </a:r>
                      <a:endParaRPr lang="en-US" sz="1050" b="1" i="0" u="none" strike="noStrike" kern="1200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5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050" b="1" i="0" u="none" strike="noStrike" kern="1200" cap="none" spc="50" baseline="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endParaRPr lang="en-US" sz="1050" b="1" i="0" u="none" strike="noStrike" kern="1200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70565">
                <a:tc vMerge="1">
                  <a:txBody>
                    <a:bodyPr/>
                    <a:lstStyle/>
                    <a:p>
                      <a:pPr algn="ctr" fontAlgn="ctr"/>
                      <a:endParaRPr lang="en-US" sz="1100" u="none" strike="noStrike" kern="1200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Tbilisi -</a:t>
                      </a:r>
                      <a:r>
                        <a:rPr lang="en-US" sz="1050" b="1" i="0" u="none" strike="noStrike" kern="1200" cap="none" spc="50" baseline="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 Yerevan</a:t>
                      </a:r>
                      <a:endParaRPr lang="en-US" sz="1050" b="1" i="0" u="none" strike="noStrike" kern="1200" cap="none" spc="50" dirty="0" smtClean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5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  <a:endParaRPr lang="en-US" sz="1050" b="1" i="0" u="none" strike="noStrike" kern="1200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70565">
                <a:tc vMerge="1">
                  <a:txBody>
                    <a:bodyPr/>
                    <a:lstStyle/>
                    <a:p>
                      <a:pPr algn="ctr" fontAlgn="ctr"/>
                      <a:endParaRPr lang="en-US" sz="1100" u="none" strike="noStrike" kern="1200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5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Batumi - Moscow</a:t>
                      </a:r>
                      <a:endParaRPr lang="en-US" sz="1050" b="1" i="0" u="none" strike="noStrike" kern="1200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50" b="1" i="0" u="none" strike="noStrike" kern="1200" cap="none" spc="5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966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Batumi</a:t>
                      </a:r>
                      <a:r>
                        <a:rPr lang="en-US" sz="1050" b="1" i="0" u="none" strike="noStrike" kern="1200" cap="none" spc="50" baseline="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– Tel Aviv</a:t>
                      </a:r>
                      <a:endParaRPr lang="en-US" sz="1050" b="1" i="0" u="none" strike="noStrike" kern="1200" cap="none" spc="50" dirty="0" smtClean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5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  <a:endParaRPr lang="en-US" sz="1050" b="1" i="0" u="none" strike="noStrike" kern="1200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70565"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100" b="1" i="0" u="none" strike="noStrike" kern="1200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Tbilisi</a:t>
                      </a:r>
                      <a:r>
                        <a:rPr lang="en-US" sz="1050" b="1" i="0" u="none" strike="noStrike" kern="1200" cap="none" spc="50" baseline="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en-US" sz="1050" b="1" i="0" u="none" strike="noStrike" kern="1200" cap="none" spc="50" baseline="0" dirty="0" err="1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Erbili</a:t>
                      </a:r>
                      <a:endParaRPr lang="en-US" sz="1050" b="1" i="0" u="none" strike="noStrike" kern="1200" cap="none" spc="50" dirty="0" smtClean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5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  <a:endParaRPr lang="en-US" sz="1050" b="1" i="0" u="none" strike="noStrike" kern="1200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7056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50" b="1" i="0" u="none" strike="noStrike" kern="1200" cap="none" spc="5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China Southern Airlines</a:t>
                      </a: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5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Tbilisi - Urumqi</a:t>
                      </a:r>
                      <a:endParaRPr lang="en-US" sz="1050" b="1" i="0" u="none" strike="noStrike" kern="1200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5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  <a:endParaRPr lang="en-US" sz="1050" b="1" i="0" u="none" strike="noStrike" kern="1200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7056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50" b="1" i="0" u="none" strike="noStrike" kern="1200" cap="none" spc="5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Skat</a:t>
                      </a: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5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Tbilisi - Aktau</a:t>
                      </a:r>
                      <a:endParaRPr lang="en-US" sz="1050" b="1" i="0" u="none" strike="noStrike" kern="1200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50" b="1" i="0" u="none" strike="noStrike" kern="1200" cap="none" spc="5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70565">
                <a:tc row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50" b="1" i="0" u="none" strike="noStrike" kern="1200" cap="none" spc="5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Air Astana</a:t>
                      </a: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Tbilisi </a:t>
                      </a:r>
                      <a:r>
                        <a:rPr lang="en-US" sz="105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– Almaty</a:t>
                      </a:r>
                      <a:endParaRPr lang="en-US" sz="1050" b="1" i="0" u="none" strike="noStrike" kern="1200" cap="none" spc="50" dirty="0" smtClean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50" b="1" i="0" u="none" strike="noStrike" kern="1200" cap="none" spc="5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70565"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100" b="1" i="0" u="none" strike="noStrike" kern="1200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Tbilisi - Astana</a:t>
                      </a: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5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  <a:endParaRPr lang="en-US" sz="1050" b="1" i="0" u="none" strike="noStrike" kern="1200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70565"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100" b="1" i="0" u="none" strike="noStrike" kern="1200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Tbilisi - Aktau</a:t>
                      </a: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5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  <a:endParaRPr lang="en-US" sz="1050" b="1" i="0" u="none" strike="noStrike" kern="1200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7056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50" b="1" i="0" u="none" strike="noStrike" kern="1200" cap="none" spc="5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Azerbaijan </a:t>
                      </a:r>
                      <a:r>
                        <a:rPr lang="en-US" sz="105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Airlines</a:t>
                      </a:r>
                      <a:endParaRPr lang="en-US" sz="1050" b="1" i="0" u="none" strike="noStrike" kern="1200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5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Tbilisi - Baku</a:t>
                      </a:r>
                      <a:endParaRPr lang="en-US" sz="1050" b="1" i="0" u="none" strike="noStrike" kern="1200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50" b="1" i="0" u="none" strike="noStrike" kern="1200" cap="none" spc="5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7056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50" b="1" i="0" u="none" strike="noStrike" kern="1200" cap="none" spc="5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Qatar Airways</a:t>
                      </a: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5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Tbilisi - Doha</a:t>
                      </a:r>
                      <a:endParaRPr lang="en-US" sz="1050" b="1" i="0" u="none" strike="noStrike" kern="1200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50" b="1" i="0" u="none" strike="noStrike" kern="1200" cap="none" spc="5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70565">
                <a:tc row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50" b="1" i="0" u="none" strike="noStrike" kern="1200" cap="none" spc="50" dirty="0" err="1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Dnipravia</a:t>
                      </a:r>
                      <a:endParaRPr lang="en-US" sz="1050" b="1" i="0" u="none" strike="noStrike" kern="1200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5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Tbilisi - </a:t>
                      </a:r>
                      <a:r>
                        <a:rPr lang="en-US" sz="1050" b="1" i="0" u="none" strike="noStrike" kern="1200" cap="none" spc="50" dirty="0" err="1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Dnipropetrovsk</a:t>
                      </a:r>
                      <a:endParaRPr lang="en-US" sz="1050" b="1" i="0" u="none" strike="noStrike" kern="1200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5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  <a:endParaRPr lang="en-US" sz="1050" b="1" i="0" u="none" strike="noStrike" kern="1200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70565"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100" b="1" i="0" u="none" strike="noStrike" kern="1200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Batumi - </a:t>
                      </a:r>
                      <a:r>
                        <a:rPr lang="en-US" sz="1050" b="1" i="0" u="none" strike="noStrike" kern="1200" cap="none" spc="50" dirty="0" err="1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Dnipropetrovsk</a:t>
                      </a:r>
                      <a:endParaRPr lang="en-US" sz="1050" b="1" i="0" u="none" strike="noStrike" kern="1200" cap="none" spc="50" dirty="0" smtClean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5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  <a:endParaRPr lang="en-US" sz="1050" b="1" i="0" u="none" strike="noStrike" kern="1200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70565"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100" b="1" i="0" u="none" strike="noStrike" kern="1200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Batumi</a:t>
                      </a:r>
                      <a:r>
                        <a:rPr lang="en-US" sz="1050" b="1" i="0" u="none" strike="noStrike" kern="1200" cap="none" spc="50" baseline="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en-US" sz="1050" b="1" i="0" u="none" strike="noStrike" kern="1200" cap="none" spc="50" baseline="0" dirty="0" err="1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Odesa</a:t>
                      </a:r>
                      <a:endParaRPr lang="en-US" sz="1050" b="1" i="0" u="none" strike="noStrike" kern="1200" cap="none" spc="50" dirty="0" smtClean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5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  <a:endParaRPr lang="en-US" sz="1050" b="1" i="0" u="none" strike="noStrike" kern="1200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7056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50" b="1" i="0" u="none" strike="noStrike" kern="1200" cap="none" spc="5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Fly Dubai</a:t>
                      </a: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5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Tbilisi - Dubai</a:t>
                      </a:r>
                      <a:endParaRPr lang="en-US" sz="1050" b="1" i="0" u="none" strike="noStrike" kern="1200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50" b="1" i="0" u="none" strike="noStrike" kern="1200" cap="none" spc="5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70565">
                <a:tc rowSpan="7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50" b="1" i="0" u="none" strike="noStrike" kern="1200" cap="none" spc="5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Ural Airlines</a:t>
                      </a: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Batumi - Moscow</a:t>
                      </a: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5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  <a:endParaRPr lang="en-US" sz="1050" b="1" i="0" u="none" strike="noStrike" kern="1200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70565">
                <a:tc vMerge="1">
                  <a:txBody>
                    <a:bodyPr/>
                    <a:lstStyle/>
                    <a:p>
                      <a:pPr algn="ctr" fontAlgn="ctr"/>
                      <a:endParaRPr lang="en-US" sz="1100" u="none" strike="noStrike" kern="1200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5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Kutaisi – Moscow</a:t>
                      </a:r>
                      <a:endParaRPr lang="en-US" sz="1050" b="1" i="0" u="none" strike="noStrike" kern="1200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50" b="1" i="0" u="none" strike="noStrike" kern="1200" cap="none" spc="5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70565"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100" b="1" i="0" u="none" strike="noStrike" kern="1200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Tbilisi</a:t>
                      </a:r>
                      <a:r>
                        <a:rPr lang="en-US" sz="1050" b="1" i="0" u="none" strike="noStrike" kern="1200" cap="none" spc="50" baseline="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- Yekaterinburg</a:t>
                      </a:r>
                      <a:endParaRPr lang="en-US" sz="1050" b="1" i="0" u="none" strike="noStrike" kern="1200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5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050" b="1" i="0" u="none" strike="noStrike" kern="1200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70565"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100" b="1" i="0" u="none" strike="noStrike" kern="1200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kern="1200" cap="none" spc="50" baseline="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Batumi - Yekaterinburg</a:t>
                      </a:r>
                      <a:endParaRPr lang="en-US" sz="1050" b="1" i="0" u="none" strike="noStrike" kern="1200" cap="none" spc="50" dirty="0" smtClean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5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050" b="1" i="0" u="none" strike="noStrike" kern="1200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70565"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100" b="1" i="0" u="none" strike="noStrike" kern="1200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Tbilisi – Saint Petersburg</a:t>
                      </a: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5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050" b="1" i="0" u="none" strike="noStrike" kern="1200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70565"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100" b="1" i="0" u="none" strike="noStrike" kern="1200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Batumi – Saint Petersburg</a:t>
                      </a: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5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050" b="1" i="0" u="none" strike="noStrike" kern="1200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70565"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100" b="1" i="0" u="none" strike="noStrike" kern="1200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Batumi - Samara</a:t>
                      </a: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5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050" b="1" i="0" u="none" strike="noStrike" kern="1200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70565"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Arkia Airlines</a:t>
                      </a:r>
                      <a:endParaRPr lang="en-US" sz="1050" b="1" i="0" u="none" strike="noStrike" kern="1200" cap="none" spc="50" dirty="0" smtClean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Tbilisi - Tel Aviv</a:t>
                      </a: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  <a:endParaRPr lang="en-US" sz="1050" b="1" i="0" u="none" strike="noStrike" kern="1200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70565"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100" b="1" i="0" u="none" strike="noStrike" kern="1200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Batumi</a:t>
                      </a:r>
                      <a:r>
                        <a:rPr lang="en-US" sz="1050" b="1" i="0" u="none" strike="noStrike" kern="1200" cap="none" spc="50" baseline="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– Tel Aviv</a:t>
                      </a:r>
                      <a:endParaRPr lang="en-US" sz="1050" b="1" i="0" u="none" strike="noStrike" kern="1200" cap="none" spc="50" dirty="0" smtClean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1 </a:t>
                      </a:r>
                      <a:endParaRPr lang="en-US" sz="1050" b="1" i="0" u="none" strike="noStrike" kern="1200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7056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5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Israir</a:t>
                      </a:r>
                      <a:r>
                        <a:rPr lang="en-US" sz="1050" b="1" i="0" u="none" strike="noStrike" kern="1200" cap="none" spc="50" baseline="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Airlines</a:t>
                      </a:r>
                      <a:endParaRPr lang="en-US" sz="1050" b="1" i="0" u="none" strike="noStrike" kern="1200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Tbilisi - Tel Aviv</a:t>
                      </a: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5</a:t>
                      </a:r>
                      <a:endParaRPr lang="en-US" sz="1050" b="1" i="0" u="none" strike="noStrike" kern="1200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70565">
                <a:tc rowSpan="4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u="none" strike="noStrike" kern="1200" cap="none" spc="50" dirty="0" err="1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Wizz</a:t>
                      </a:r>
                      <a:r>
                        <a:rPr lang="en-US" sz="1050" b="1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Air Hungary</a:t>
                      </a: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Kutaisi - Budapest</a:t>
                      </a: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kern="1200" cap="none" spc="5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70565"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100" b="1" i="0" u="none" strike="noStrike" kern="1200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Kutaisi - Warsaw</a:t>
                      </a:r>
                      <a:endParaRPr lang="en-US" sz="1050" b="1" i="0" u="none" strike="noStrike" kern="1200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kern="1200" cap="none" spc="5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70565"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100" b="1" i="0" u="none" strike="noStrike" kern="1200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Kutaisi - Katowice</a:t>
                      </a: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  <a:endParaRPr lang="en-US" sz="1050" b="1" i="0" u="none" strike="noStrike" kern="1200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70565"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100" b="1" i="0" u="none" strike="noStrike" kern="1200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Kutaisi - Vilnius</a:t>
                      </a:r>
                      <a:endParaRPr lang="en-US" sz="1050" b="1" i="0" u="none" strike="noStrike" kern="1200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kern="1200" cap="none" spc="5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Content Placeholder 10"/>
          <p:cNvGraphicFramePr>
            <a:graphicFrameLocks/>
          </p:cNvGraphicFramePr>
          <p:nvPr/>
        </p:nvGraphicFramePr>
        <p:xfrm>
          <a:off x="4648199" y="685791"/>
          <a:ext cx="4495801" cy="617329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524001"/>
                <a:gridCol w="2209800"/>
                <a:gridCol w="762000"/>
              </a:tblGrid>
              <a:tr h="17456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LOT</a:t>
                      </a:r>
                      <a:endParaRPr lang="en-US" sz="1050" b="1" i="0" u="none" strike="noStrike" kern="1200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Tbilisi - Warsaw</a:t>
                      </a:r>
                      <a:endParaRPr lang="en-US" sz="1050" b="1" i="0" u="none" strike="noStrike" kern="1200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7</a:t>
                      </a:r>
                      <a:endParaRPr lang="en-US" sz="1050" b="1" i="0" u="none" strike="noStrike" kern="1200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74560">
                <a:tc row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kern="1200" cap="none" spc="5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Ukraine Intern. Airlines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Tbilisi - Kiev</a:t>
                      </a:r>
                      <a:endParaRPr lang="en-US" sz="1050" b="1" i="0" u="none" strike="noStrike" kern="1200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7</a:t>
                      </a:r>
                      <a:endParaRPr lang="en-US" sz="1050" b="1" i="0" u="none" strike="noStrike" kern="1200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874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Kutaisi</a:t>
                      </a:r>
                      <a:r>
                        <a:rPr lang="en-US" sz="1050" b="1" i="0" u="none" strike="noStrike" kern="1200" cap="none" spc="50" baseline="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- Kiev</a:t>
                      </a:r>
                      <a:endParaRPr lang="en-US" sz="1050" b="1" i="0" u="none" strike="noStrike" kern="1200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  <a:endParaRPr lang="en-US" sz="1050" b="1" i="0" u="none" strike="noStrike" kern="1200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87489"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0" u="none" strike="noStrike" kern="1200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Kutaisi - Kharkiv</a:t>
                      </a:r>
                      <a:endParaRPr lang="en-US" sz="1050" b="1" i="0" u="none" strike="noStrike" kern="1200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  <a:endParaRPr lang="en-US" sz="1050" b="1" i="0" u="none" strike="noStrike" kern="1200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74560"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Belavia</a:t>
                      </a:r>
                      <a:endParaRPr lang="en-US" sz="1050" b="1" i="0" u="none" strike="noStrike" kern="1200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Tbilisi - Minsk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kern="1200" cap="none" spc="5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74560">
                <a:tc vMerge="1">
                  <a:txBody>
                    <a:bodyPr/>
                    <a:lstStyle/>
                    <a:p>
                      <a:pPr algn="ctr" fontAlgn="ctr"/>
                      <a:endParaRPr lang="en-US" sz="1100" b="0" u="none" strike="noStrike" kern="1200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Batumi - Minsk</a:t>
                      </a: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  <a:endParaRPr lang="en-US" sz="1050" b="1" i="0" u="none" strike="noStrike" kern="1200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7456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Lufthansa</a:t>
                      </a:r>
                      <a:endParaRPr lang="en-US" sz="1050" b="1" i="0" u="none" strike="noStrike" kern="1200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Tbilisi - Munich</a:t>
                      </a: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kern="1200" cap="none" spc="5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7456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kern="1200" cap="none" spc="5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Aeroflot</a:t>
                      </a: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Tbilisi - Moscow</a:t>
                      </a:r>
                      <a:endParaRPr lang="en-US" sz="1050" b="1" i="0" u="none" strike="noStrike" kern="1200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11</a:t>
                      </a:r>
                      <a:endParaRPr lang="en-US" sz="1050" b="1" i="0" u="none" strike="noStrike" kern="1200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74560"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kern="1200" cap="none" spc="5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S7 airlines</a:t>
                      </a: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Tbilisi - Moscow</a:t>
                      </a:r>
                      <a:endParaRPr lang="en-US" sz="1050" b="1" i="0" u="none" strike="noStrike" kern="1200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kern="1200" cap="none" spc="5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74560"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0" u="none" strike="noStrike" kern="1200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Batumi - Moscow</a:t>
                      </a: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 5</a:t>
                      </a:r>
                      <a:endParaRPr lang="en-US" sz="1050" b="1" i="0" u="none" strike="noStrike" kern="1200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7456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Aegean </a:t>
                      </a:r>
                      <a:r>
                        <a:rPr lang="en-US" sz="1050" b="1" i="0" u="none" strike="noStrike" kern="1200" cap="none" spc="5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Airlines</a:t>
                      </a: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Tbilisi - Athens</a:t>
                      </a:r>
                      <a:endParaRPr lang="en-US" sz="1050" b="1" i="0" u="none" strike="noStrike" kern="1200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kern="1200" cap="none" spc="5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7456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kern="1200" cap="none" spc="5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Air Baltik</a:t>
                      </a: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Tbilisi - Riga</a:t>
                      </a:r>
                      <a:endParaRPr lang="en-US" sz="1050" b="1" i="0" u="none" strike="noStrike" kern="1200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  <a:endParaRPr lang="en-US" sz="1050" b="1" i="0" u="none" strike="noStrike" kern="1200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74560"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kern="1200" cap="none" spc="5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Turkish </a:t>
                      </a:r>
                      <a:r>
                        <a:rPr lang="en-US" sz="105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Airlines</a:t>
                      </a:r>
                      <a:endParaRPr lang="en-US" sz="1050" b="1" i="0" u="none" strike="noStrike" kern="1200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Tbilisi - Istanbul</a:t>
                      </a: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kern="1200" cap="none" spc="5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74560">
                <a:tc vMerge="1">
                  <a:txBody>
                    <a:bodyPr/>
                    <a:lstStyle/>
                    <a:p>
                      <a:pPr algn="ctr" fontAlgn="ctr"/>
                      <a:endParaRPr lang="en-US" sz="1100" b="0" u="none" strike="noStrike" kern="1200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Batumi - Istanbul</a:t>
                      </a:r>
                      <a:endParaRPr lang="en-US" sz="1050" b="1" i="0" u="none" strike="noStrike" kern="1200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  <a:endParaRPr lang="en-US" sz="1050" b="1" i="0" u="none" strike="noStrike" kern="1200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7456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kern="1200" cap="none" spc="5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Atlasjet Airlines</a:t>
                      </a: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Tbilisi - Istanbul</a:t>
                      </a: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7</a:t>
                      </a:r>
                      <a:endParaRPr lang="en-US" sz="1050" b="1" i="0" u="none" strike="noStrike" kern="1200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40083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kern="1200" cap="none" spc="5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Pegasus </a:t>
                      </a:r>
                      <a:r>
                        <a:rPr lang="en-US" sz="105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Airlines</a:t>
                      </a:r>
                      <a:endParaRPr lang="en-US" sz="1050" b="1" i="0" u="none" strike="noStrike" kern="1200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Tbilisi - Istanbul</a:t>
                      </a: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kern="1200" cap="none" spc="5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7456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Ata Airlines</a:t>
                      </a:r>
                      <a:endParaRPr lang="en-US" sz="1050" b="1" i="0" u="none" strike="noStrike" kern="1200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Tbilisi-Tehran</a:t>
                      </a:r>
                      <a:endParaRPr lang="en-US" sz="1050" b="1" i="0" u="none" strike="noStrike" kern="1200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  <a:endParaRPr lang="en-US" sz="1050" b="1" i="0" u="none" strike="noStrike" kern="1200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7456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Qeshm Air</a:t>
                      </a: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Tbilisi-Tehran</a:t>
                      </a:r>
                      <a:endParaRPr lang="en-US" sz="1050" b="1" i="0" u="none" strike="noStrike" kern="1200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  <a:endParaRPr lang="en-US" sz="1050" b="1" i="0" u="none" strike="noStrike" kern="1200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74560"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kern="1200" cap="none" spc="5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Air Cairo</a:t>
                      </a: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Tbilisi - Sharm El Sheikh</a:t>
                      </a:r>
                      <a:endParaRPr lang="en-US" sz="1050" b="1" i="0" u="none" strike="noStrike" kern="1200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kern="1200" cap="none" spc="5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74560"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0" u="none" strike="noStrike" kern="1200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Tbilisi - </a:t>
                      </a:r>
                      <a:r>
                        <a:rPr lang="en-US" sz="1050" b="1" i="0" u="none" strike="noStrike" kern="1200" cap="none" spc="50" dirty="0" err="1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Hurghada</a:t>
                      </a:r>
                      <a:endParaRPr lang="en-US" sz="1050" b="1" i="0" u="none" strike="noStrike" kern="1200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1 </a:t>
                      </a:r>
                      <a:endParaRPr lang="en-US" sz="1050" b="1" i="0" u="none" strike="noStrike" kern="1200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7456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kern="1200" cap="none" spc="5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Air Arabia</a:t>
                      </a: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Tbiilisi - Sharjah</a:t>
                      </a:r>
                      <a:endParaRPr lang="en-US" sz="1050" b="1" i="0" u="none" strike="noStrike" kern="1200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kern="1200" cap="none" spc="50" dirty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74560">
                <a:tc row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Yanair</a:t>
                      </a: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Batumi -</a:t>
                      </a:r>
                      <a:r>
                        <a:rPr lang="en-US" sz="1050" b="1" i="0" u="none" strike="noStrike" kern="1200" cap="none" spc="50" baseline="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Kiev</a:t>
                      </a:r>
                      <a:endParaRPr lang="en-US" sz="1050" b="1" i="0" u="none" strike="noStrike" kern="1200" cap="none" spc="50" dirty="0" smtClean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5</a:t>
                      </a:r>
                      <a:endParaRPr lang="en-US" sz="1050" b="1" i="0" u="none" strike="noStrike" kern="1200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74560"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0" u="none" strike="noStrike" kern="1200" cap="none" spc="50" dirty="0" smtClean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Tbilisi - Kiev</a:t>
                      </a: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5</a:t>
                      </a:r>
                      <a:endParaRPr lang="en-US" sz="1050" b="1" i="0" u="none" strike="noStrike" kern="1200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74560"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0" u="none" strike="noStrike" kern="1200" cap="none" spc="50" dirty="0" smtClean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Tbilisi – </a:t>
                      </a:r>
                      <a:r>
                        <a:rPr lang="en-US" sz="1050" b="1" i="0" u="none" strike="noStrike" kern="1200" cap="none" spc="50" dirty="0" err="1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Odesa</a:t>
                      </a:r>
                      <a:endParaRPr lang="en-US" sz="1050" b="1" i="0" u="none" strike="noStrike" kern="1200" cap="none" spc="50" dirty="0" smtClean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  <a:endParaRPr lang="en-US" sz="1050" b="1" i="0" u="none" strike="noStrike" kern="1200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7456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Elinair</a:t>
                      </a: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Tbilisi - Thessaloniki</a:t>
                      </a: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  <a:endParaRPr lang="en-US" sz="1050" b="1" i="0" u="none" strike="noStrike" kern="1200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74560">
                <a:tc rowSpan="8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Sky Bus</a:t>
                      </a: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kern="1200" cap="none" spc="50" dirty="0" err="1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Aktobe</a:t>
                      </a:r>
                      <a:r>
                        <a:rPr lang="en-US" sz="105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– Batumi - Astana</a:t>
                      </a: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  <a:endParaRPr lang="en-US" sz="1050" b="1" i="0" u="none" strike="noStrike" kern="1200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74560"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0" u="none" strike="noStrike" kern="1200" cap="none" spc="50" dirty="0" smtClean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Astana – Batumi – </a:t>
                      </a:r>
                      <a:r>
                        <a:rPr lang="en-US" sz="1050" b="1" i="0" u="none" strike="noStrike" kern="1200" cap="none" spc="50" dirty="0" err="1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Kustanai</a:t>
                      </a:r>
                      <a:endParaRPr lang="en-US" sz="1050" b="1" i="0" u="none" strike="noStrike" kern="1200" cap="none" spc="50" dirty="0" smtClean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  <a:endParaRPr lang="en-US" sz="1050" b="1" i="0" u="none" strike="noStrike" kern="1200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27012"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0" u="none" strike="noStrike" kern="1200" cap="none" spc="50" dirty="0" smtClean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kern="1200" cap="none" spc="50" dirty="0" err="1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Kustanai</a:t>
                      </a:r>
                      <a:r>
                        <a:rPr lang="en-US" sz="105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– Batumi – Karaganda</a:t>
                      </a: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  <a:endParaRPr lang="en-US" sz="1050" b="1" i="0" u="none" strike="noStrike" kern="1200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68461"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0" u="none" strike="noStrike" kern="1200" cap="none" spc="50" dirty="0" smtClean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Karaganda – Batumi – </a:t>
                      </a:r>
                      <a:r>
                        <a:rPr lang="en-US" sz="1050" b="1" i="0" u="none" strike="noStrike" kern="1200" cap="none" spc="50" dirty="0" err="1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Atyrau</a:t>
                      </a:r>
                      <a:endParaRPr lang="en-US" sz="1050" b="1" i="0" u="none" strike="noStrike" kern="1200" cap="none" spc="50" dirty="0" smtClean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  <a:endParaRPr lang="en-US" sz="1050" b="1" i="0" u="none" strike="noStrike" kern="1200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74560"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0" u="none" strike="noStrike" kern="1200" cap="none" spc="50" dirty="0" smtClean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kern="1200" cap="none" spc="50" dirty="0" err="1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Atyrau</a:t>
                      </a:r>
                      <a:r>
                        <a:rPr lang="en-US" sz="105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– Batumi</a:t>
                      </a:r>
                      <a:r>
                        <a:rPr lang="en-US" sz="1050" b="1" i="0" u="none" strike="noStrike" kern="1200" cap="none" spc="50" baseline="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– Aktau</a:t>
                      </a:r>
                      <a:endParaRPr lang="en-US" sz="1050" b="1" i="0" u="none" strike="noStrike" kern="1200" cap="none" spc="50" dirty="0" smtClean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  <a:endParaRPr lang="en-US" sz="1050" b="1" i="0" u="none" strike="noStrike" kern="1200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74560"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0" u="none" strike="noStrike" kern="1200" cap="none" spc="50" dirty="0" smtClean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kern="1200" cap="none" spc="50" baseline="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Aktau</a:t>
                      </a:r>
                      <a:r>
                        <a:rPr lang="en-US" sz="105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lang="en-US" sz="105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Batumi </a:t>
                      </a:r>
                      <a:r>
                        <a:rPr lang="en-US" sz="105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en-US" sz="1050" b="1" i="0" u="none" strike="noStrike" kern="1200" cap="none" spc="50" dirty="0" err="1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Chimkenti</a:t>
                      </a:r>
                      <a:endParaRPr lang="en-US" sz="1050" b="1" i="0" u="none" strike="noStrike" kern="1200" cap="none" spc="50" dirty="0" smtClean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  <a:endParaRPr lang="en-US" sz="1050" b="1" i="0" u="none" strike="noStrike" kern="1200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48554"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0" u="none" strike="noStrike" kern="1200" cap="none" spc="50" dirty="0" smtClean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kern="1200" cap="none" spc="50" dirty="0" err="1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Chimkenti</a:t>
                      </a:r>
                      <a:r>
                        <a:rPr lang="en-US" sz="105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lang="en-US" sz="1050" b="1" i="0" u="none" strike="noStrike" kern="1200" cap="none" spc="50" dirty="0" err="1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Bamtumi</a:t>
                      </a:r>
                      <a:r>
                        <a:rPr lang="en-US" sz="105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lang="en-US" sz="1050" b="1" i="0" u="none" strike="noStrike" kern="1200" cap="none" spc="50" dirty="0" err="1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Kizilorda</a:t>
                      </a:r>
                      <a:endParaRPr lang="en-US" sz="1050" b="1" i="0" u="none" strike="noStrike" kern="1200" cap="none" spc="50" dirty="0" smtClean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  <a:endParaRPr lang="en-US" sz="1050" b="1" i="0" u="none" strike="noStrike" kern="1200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74560"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0" u="none" strike="noStrike" kern="1200" cap="none" spc="50" dirty="0" smtClean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kern="1200" cap="none" spc="50" dirty="0" err="1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Kizilorda</a:t>
                      </a:r>
                      <a:r>
                        <a:rPr lang="en-US" sz="105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– Batumi – Aktau</a:t>
                      </a: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 kern="1200" cap="none" spc="50" dirty="0" smtClean="0">
                          <a:ln w="13500">
                            <a:solidFill>
                              <a:schemeClr val="accent1">
                                <a:shade val="2500"/>
                                <a:alpha val="6500"/>
                              </a:schemeClr>
                            </a:solidFill>
                            <a:prstDash val="solid"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  <a:endParaRPr lang="en-US" sz="1050" b="1" i="0" u="none" strike="noStrike" kern="1200" cap="none" spc="50" dirty="0">
                        <a:ln w="13500">
                          <a:solidFill>
                            <a:schemeClr val="accent1">
                              <a:shade val="2500"/>
                              <a:alpha val="65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237"/>
          <p:cNvSpPr>
            <a:spLocks noChangeArrowheads="1"/>
          </p:cNvSpPr>
          <p:nvPr/>
        </p:nvSpPr>
        <p:spPr bwMode="auto">
          <a:xfrm>
            <a:off x="0" y="-692497"/>
            <a:ext cx="9144000" cy="13849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Direct Flights Statistics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     by Georgian Airports</a:t>
            </a:r>
            <a:endParaRPr lang="ru-RU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6" name="Picture 2" descr="C:\Users\Rusudani\Desktop\Country-of-Life (1).png"/>
          <p:cNvPicPr>
            <a:picLocks noChangeAspect="1" noChangeArrowheads="1"/>
          </p:cNvPicPr>
          <p:nvPr/>
        </p:nvPicPr>
        <p:blipFill>
          <a:blip r:embed="rId3" cstate="print"/>
          <a:srcRect r="-3162" b="42529"/>
          <a:stretch>
            <a:fillRect/>
          </a:stretch>
        </p:blipFill>
        <p:spPr bwMode="auto">
          <a:xfrm>
            <a:off x="-381000" y="-723900"/>
            <a:ext cx="23320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228600" y="1676400"/>
          <a:ext cx="86106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237"/>
          <p:cNvSpPr>
            <a:spLocks noChangeArrowheads="1"/>
          </p:cNvSpPr>
          <p:nvPr/>
        </p:nvSpPr>
        <p:spPr bwMode="auto">
          <a:xfrm>
            <a:off x="0" y="0"/>
            <a:ext cx="9144000" cy="131818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ylfaen" pitchFamily="18" charset="0"/>
              </a:rPr>
              <a:t>       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Share of Tourism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     in GDP</a:t>
            </a:r>
            <a:endParaRPr lang="ru-RU" sz="2800" b="1" u="sng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14340" name="Picture 2" descr="C:\Users\Rusudani\Desktop\Country-of-Life (1).png"/>
          <p:cNvPicPr>
            <a:picLocks noChangeAspect="1" noChangeArrowheads="1"/>
          </p:cNvPicPr>
          <p:nvPr/>
        </p:nvPicPr>
        <p:blipFill>
          <a:blip r:embed="rId3" cstate="print"/>
          <a:srcRect r="-3162" b="42529"/>
          <a:stretch>
            <a:fillRect/>
          </a:stretch>
        </p:blipFill>
        <p:spPr bwMode="auto">
          <a:xfrm>
            <a:off x="-457200" y="0"/>
            <a:ext cx="233203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/>
        </p:nvGraphicFramePr>
        <p:xfrm>
          <a:off x="152400" y="1600200"/>
          <a:ext cx="87630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237"/>
          <p:cNvSpPr>
            <a:spLocks noChangeArrowheads="1"/>
          </p:cNvSpPr>
          <p:nvPr/>
        </p:nvSpPr>
        <p:spPr bwMode="auto">
          <a:xfrm>
            <a:off x="0" y="0"/>
            <a:ext cx="9144000" cy="131818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International Tourism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Receipts</a:t>
            </a:r>
            <a:endParaRPr lang="ka-GE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38600" y="1752600"/>
            <a:ext cx="1143000" cy="423449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</a:t>
            </a:r>
            <a:r>
              <a:rPr lang="ka-GE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1000 </a:t>
            </a:r>
            <a:r>
              <a:rPr lang="en-US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USD</a:t>
            </a:r>
            <a:r>
              <a:rPr lang="ka-GE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</a:rPr>
              <a:t> </a:t>
            </a:r>
            <a:endParaRPr lang="ka-GE" sz="1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</a:endParaRPr>
          </a:p>
        </p:txBody>
      </p:sp>
      <p:pic>
        <p:nvPicPr>
          <p:cNvPr id="15365" name="Picture 2" descr="C:\Users\Rusudani\Desktop\Country-of-Life (1).png"/>
          <p:cNvPicPr>
            <a:picLocks noChangeAspect="1" noChangeArrowheads="1"/>
          </p:cNvPicPr>
          <p:nvPr/>
        </p:nvPicPr>
        <p:blipFill>
          <a:blip r:embed="rId3" cstate="print"/>
          <a:srcRect r="-3162" b="42529"/>
          <a:stretch>
            <a:fillRect/>
          </a:stretch>
        </p:blipFill>
        <p:spPr bwMode="auto">
          <a:xfrm>
            <a:off x="-457200" y="0"/>
            <a:ext cx="233203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1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228600" y="1524000"/>
          <a:ext cx="83820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237"/>
          <p:cNvSpPr>
            <a:spLocks noChangeArrowheads="1"/>
          </p:cNvSpPr>
          <p:nvPr/>
        </p:nvSpPr>
        <p:spPr bwMode="auto">
          <a:xfrm>
            <a:off x="0" y="0"/>
            <a:ext cx="9144000" cy="13849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International Arrivals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by Years</a:t>
            </a:r>
            <a:endParaRPr lang="ru-RU" sz="3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1676400" y="3962400"/>
            <a:ext cx="678881" cy="375764"/>
          </a:xfrm>
          <a:prstGeom prst="rect">
            <a:avLst/>
          </a:prstGeom>
        </p:spPr>
        <p:txBody>
          <a:bodyPr wrap="none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Sylfaen" pitchFamily="18" charset="0"/>
              </a:rPr>
              <a:t>+3</a:t>
            </a:r>
            <a:r>
              <a:rPr lang="ka-GE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Sylfaen" pitchFamily="18" charset="0"/>
              </a:rPr>
              <a:t>8</a:t>
            </a:r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Sylfaen" pitchFamily="18" charset="0"/>
              </a:rPr>
              <a:t>.9</a:t>
            </a:r>
            <a:r>
              <a:rPr lang="ka-GE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Sylfaen" pitchFamily="18" charset="0"/>
              </a:rPr>
              <a:t> %</a:t>
            </a:r>
            <a:endParaRPr lang="en-US" sz="1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latin typeface="Sylfaen" pitchFamily="18" charset="0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2743200" y="3200400"/>
            <a:ext cx="831282" cy="375764"/>
          </a:xfrm>
          <a:prstGeom prst="rect">
            <a:avLst/>
          </a:prstGeom>
        </p:spPr>
        <p:txBody>
          <a:bodyPr wrap="none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Sylfaen" pitchFamily="18" charset="0"/>
              </a:rPr>
              <a:t>+5</a:t>
            </a:r>
            <a:r>
              <a:rPr lang="ka-GE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Sylfaen" pitchFamily="18" charset="0"/>
              </a:rPr>
              <a:t>6</a:t>
            </a:r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Sylfaen" pitchFamily="18" charset="0"/>
              </a:rPr>
              <a:t>.</a:t>
            </a:r>
            <a:r>
              <a:rPr lang="ka-GE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Sylfaen" pitchFamily="18" charset="0"/>
              </a:rPr>
              <a:t>9 %</a:t>
            </a:r>
            <a:endParaRPr lang="en-US" sz="1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latin typeface="Sylfaen" pitchFamily="18" charset="0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4114800" y="2362200"/>
            <a:ext cx="831282" cy="375764"/>
          </a:xfrm>
          <a:prstGeom prst="rect">
            <a:avLst/>
          </a:prstGeom>
        </p:spPr>
        <p:txBody>
          <a:bodyPr wrap="none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Sylfaen" pitchFamily="18" charset="0"/>
              </a:rPr>
              <a:t>+2</a:t>
            </a:r>
            <a:r>
              <a:rPr lang="ka-GE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Sylfaen" pitchFamily="18" charset="0"/>
              </a:rPr>
              <a:t>1</a:t>
            </a:r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Sylfaen" pitchFamily="18" charset="0"/>
              </a:rPr>
              <a:t>.8</a:t>
            </a:r>
            <a:r>
              <a:rPr lang="ka-GE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Sylfaen" pitchFamily="18" charset="0"/>
              </a:rPr>
              <a:t> %</a:t>
            </a:r>
            <a:endParaRPr lang="en-US" sz="1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latin typeface="Sylfaen" pitchFamily="18" charset="0"/>
            </a:endParaRPr>
          </a:p>
        </p:txBody>
      </p:sp>
      <p:pic>
        <p:nvPicPr>
          <p:cNvPr id="3081" name="Picture 2" descr="C:\Users\Rusudani\Desktop\Country-of-Life (1).png"/>
          <p:cNvPicPr>
            <a:picLocks noChangeAspect="1" noChangeArrowheads="1"/>
          </p:cNvPicPr>
          <p:nvPr/>
        </p:nvPicPr>
        <p:blipFill>
          <a:blip r:embed="rId3" cstate="print"/>
          <a:srcRect r="-3162" b="42529"/>
          <a:stretch>
            <a:fillRect/>
          </a:stretch>
        </p:blipFill>
        <p:spPr bwMode="auto">
          <a:xfrm>
            <a:off x="-457200" y="0"/>
            <a:ext cx="233203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"/>
          <p:cNvSpPr txBox="1"/>
          <p:nvPr/>
        </p:nvSpPr>
        <p:spPr>
          <a:xfrm>
            <a:off x="5562600" y="1828800"/>
            <a:ext cx="831282" cy="375764"/>
          </a:xfrm>
          <a:prstGeom prst="rect">
            <a:avLst/>
          </a:prstGeom>
        </p:spPr>
        <p:txBody>
          <a:bodyPr wrap="none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Sylfaen" pitchFamily="18" charset="0"/>
              </a:rPr>
              <a:t>+2.3 </a:t>
            </a:r>
            <a:r>
              <a:rPr lang="ka-GE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Sylfaen" pitchFamily="18" charset="0"/>
              </a:rPr>
              <a:t>%</a:t>
            </a:r>
            <a:endParaRPr lang="en-US" sz="1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latin typeface="Sylfaen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6705600" y="1600200"/>
            <a:ext cx="831282" cy="375764"/>
          </a:xfrm>
          <a:prstGeom prst="rect">
            <a:avLst/>
          </a:prstGeom>
        </p:spPr>
        <p:txBody>
          <a:bodyPr wrap="none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Sylfaen" pitchFamily="18" charset="0"/>
              </a:rPr>
              <a:t>+7.0 </a:t>
            </a:r>
            <a:r>
              <a:rPr lang="ka-GE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Sylfaen" pitchFamily="18" charset="0"/>
              </a:rPr>
              <a:t>%</a:t>
            </a:r>
            <a:endParaRPr lang="en-US" sz="1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latin typeface="Sylfaen" pitchFamily="18" charset="0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6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6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6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6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>
                                            <p:graphicEl>
                                              <a:chart seriesIdx="1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6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graphicEl>
                                              <a:chart seriesIdx="1" categoryIdx="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5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500"/>
                            </p:stCondLst>
                            <p:childTnLst>
                              <p:par>
                                <p:cTn id="8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categoryEl"/>
        </p:bldSub>
      </p:bldGraphic>
      <p:bldP spid="7" grpId="0" animBg="1"/>
      <p:bldP spid="13" grpId="0"/>
      <p:bldP spid="14" grpId="0"/>
      <p:bldP spid="15" grpId="0"/>
      <p:bldP spid="12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228600" y="1600200"/>
          <a:ext cx="86868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3962400" y="1676400"/>
            <a:ext cx="1295035" cy="338554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ka-GE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1000</a:t>
            </a:r>
            <a:r>
              <a:rPr lang="ka-GE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GEL</a:t>
            </a:r>
            <a:r>
              <a:rPr lang="ka-GE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7391400" y="5410200"/>
            <a:ext cx="76200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+27.8%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1905000" y="5410200"/>
            <a:ext cx="762000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+34.2%</a:t>
            </a: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2971800" y="5410200"/>
            <a:ext cx="7620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latinLnBrk="0" hangingPunct="1">
              <a:lnSpc>
                <a:spcPct val="100000"/>
              </a:lnSpc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+61.9%</a:t>
            </a: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4038600" y="5410200"/>
            <a:ext cx="83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+33.5%</a:t>
            </a: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5181600" y="5410200"/>
            <a:ext cx="7620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latinLnBrk="0" hangingPunct="1">
              <a:lnSpc>
                <a:spcPct val="100000"/>
              </a:lnSpc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+38.6% </a:t>
            </a: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6324600" y="5410200"/>
            <a:ext cx="762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  <a:cs typeface="+mn-cs"/>
              </a:rPr>
              <a:t>+1.1%</a:t>
            </a:r>
          </a:p>
        </p:txBody>
      </p:sp>
      <p:sp>
        <p:nvSpPr>
          <p:cNvPr id="13" name="Rectangle 237"/>
          <p:cNvSpPr>
            <a:spLocks noChangeArrowheads="1"/>
          </p:cNvSpPr>
          <p:nvPr/>
        </p:nvSpPr>
        <p:spPr bwMode="auto">
          <a:xfrm>
            <a:off x="0" y="0"/>
            <a:ext cx="9144000" cy="13849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ylfaen" pitchFamily="18" charset="0"/>
              </a:rPr>
              <a:t>   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Foreign Card Operations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by Years</a:t>
            </a:r>
          </a:p>
        </p:txBody>
      </p:sp>
      <p:pic>
        <p:nvPicPr>
          <p:cNvPr id="15" name="Picture 2" descr="C:\Users\Rusudani\Desktop\Country-of-Life (1).png"/>
          <p:cNvPicPr>
            <a:picLocks noChangeAspect="1" noChangeArrowheads="1"/>
          </p:cNvPicPr>
          <p:nvPr/>
        </p:nvPicPr>
        <p:blipFill>
          <a:blip r:embed="rId3" cstate="print"/>
          <a:srcRect r="-3162" b="42529"/>
          <a:stretch>
            <a:fillRect/>
          </a:stretch>
        </p:blipFill>
        <p:spPr bwMode="auto">
          <a:xfrm>
            <a:off x="-457200" y="0"/>
            <a:ext cx="233203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2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5" grpId="0" animBg="1"/>
      <p:bldP spid="1026" grpId="0"/>
      <p:bldP spid="1027" grpId="0"/>
      <p:bldP spid="1028" grpId="0"/>
      <p:bldP spid="1029" grpId="0"/>
      <p:bldP spid="1030" grpId="0"/>
      <p:bldP spid="10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62400" y="1676400"/>
            <a:ext cx="1295035" cy="338554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ka-GE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1000</a:t>
            </a:r>
            <a:r>
              <a:rPr lang="ka-GE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GEL</a:t>
            </a:r>
            <a:r>
              <a:rPr lang="ka-GE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endParaRPr lang="en-US" sz="1600" dirty="0">
              <a:solidFill>
                <a:schemeClr val="tx2"/>
              </a:solidFill>
            </a:endParaRPr>
          </a:p>
        </p:txBody>
      </p:sp>
      <p:graphicFrame>
        <p:nvGraphicFramePr>
          <p:cNvPr id="12" name="Chart 11"/>
          <p:cNvGraphicFramePr/>
          <p:nvPr/>
        </p:nvGraphicFramePr>
        <p:xfrm>
          <a:off x="0" y="1600200"/>
          <a:ext cx="9144000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237"/>
          <p:cNvSpPr>
            <a:spLocks noChangeArrowheads="1"/>
          </p:cNvSpPr>
          <p:nvPr/>
        </p:nvSpPr>
        <p:spPr bwMode="auto">
          <a:xfrm>
            <a:off x="0" y="0"/>
            <a:ext cx="9144000" cy="13849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ylfaen" pitchFamily="18" charset="0"/>
              </a:rPr>
              <a:t>   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Foreign Card Operations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by Years</a:t>
            </a:r>
          </a:p>
        </p:txBody>
      </p:sp>
      <p:pic>
        <p:nvPicPr>
          <p:cNvPr id="7" name="Picture 2" descr="C:\Users\Rusudani\Desktop\Country-of-Life (1).png"/>
          <p:cNvPicPr>
            <a:picLocks noChangeAspect="1" noChangeArrowheads="1"/>
          </p:cNvPicPr>
          <p:nvPr/>
        </p:nvPicPr>
        <p:blipFill>
          <a:blip r:embed="rId3" cstate="print"/>
          <a:srcRect r="-3162" b="42529"/>
          <a:stretch>
            <a:fillRect/>
          </a:stretch>
        </p:blipFill>
        <p:spPr bwMode="auto">
          <a:xfrm>
            <a:off x="-457200" y="0"/>
            <a:ext cx="233203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12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62400" y="1676400"/>
            <a:ext cx="1295035" cy="338554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ka-GE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1000</a:t>
            </a:r>
            <a:r>
              <a:rPr lang="ka-GE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GEL</a:t>
            </a:r>
            <a:r>
              <a:rPr lang="ka-GE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6" name="Rectangle 237"/>
          <p:cNvSpPr>
            <a:spLocks noChangeArrowheads="1"/>
          </p:cNvSpPr>
          <p:nvPr/>
        </p:nvSpPr>
        <p:spPr bwMode="auto">
          <a:xfrm>
            <a:off x="0" y="0"/>
            <a:ext cx="9144000" cy="13849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ylfaen" pitchFamily="18" charset="0"/>
              </a:rPr>
              <a:t>   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Foreign Card Operations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by Years</a:t>
            </a:r>
          </a:p>
        </p:txBody>
      </p:sp>
      <p:pic>
        <p:nvPicPr>
          <p:cNvPr id="7" name="Picture 2" descr="C:\Users\Rusudani\Desktop\Country-of-Life (1).png"/>
          <p:cNvPicPr>
            <a:picLocks noChangeAspect="1" noChangeArrowheads="1"/>
          </p:cNvPicPr>
          <p:nvPr/>
        </p:nvPicPr>
        <p:blipFill>
          <a:blip r:embed="rId2" cstate="print"/>
          <a:srcRect r="-3162" b="42529"/>
          <a:stretch>
            <a:fillRect/>
          </a:stretch>
        </p:blipFill>
        <p:spPr bwMode="auto">
          <a:xfrm>
            <a:off x="-457200" y="0"/>
            <a:ext cx="233203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Chart 7"/>
          <p:cNvGraphicFramePr/>
          <p:nvPr/>
        </p:nvGraphicFramePr>
        <p:xfrm>
          <a:off x="609600" y="1752600"/>
          <a:ext cx="77724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62400" y="1676400"/>
            <a:ext cx="1295035" cy="338554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ka-GE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1000</a:t>
            </a:r>
            <a:r>
              <a:rPr lang="ka-GE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GEL</a:t>
            </a:r>
            <a:r>
              <a:rPr lang="ka-GE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6" name="Rectangle 237"/>
          <p:cNvSpPr>
            <a:spLocks noChangeArrowheads="1"/>
          </p:cNvSpPr>
          <p:nvPr/>
        </p:nvSpPr>
        <p:spPr bwMode="auto">
          <a:xfrm>
            <a:off x="0" y="0"/>
            <a:ext cx="9144000" cy="13849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ylfaen" pitchFamily="18" charset="0"/>
              </a:rPr>
              <a:t>   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Foreign Card Operations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by Years</a:t>
            </a:r>
          </a:p>
        </p:txBody>
      </p:sp>
      <p:pic>
        <p:nvPicPr>
          <p:cNvPr id="7" name="Picture 2" descr="C:\Users\Rusudani\Desktop\Country-of-Life (1).png"/>
          <p:cNvPicPr>
            <a:picLocks noChangeAspect="1" noChangeArrowheads="1"/>
          </p:cNvPicPr>
          <p:nvPr/>
        </p:nvPicPr>
        <p:blipFill>
          <a:blip r:embed="rId2" cstate="print"/>
          <a:srcRect r="-3162" b="42529"/>
          <a:stretch>
            <a:fillRect/>
          </a:stretch>
        </p:blipFill>
        <p:spPr bwMode="auto">
          <a:xfrm>
            <a:off x="-457200" y="0"/>
            <a:ext cx="233203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Chart 7"/>
          <p:cNvGraphicFramePr/>
          <p:nvPr/>
        </p:nvGraphicFramePr>
        <p:xfrm>
          <a:off x="609600" y="1752600"/>
          <a:ext cx="77724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</a:t>
            </a:r>
            <a:b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attention</a:t>
            </a:r>
            <a:r>
              <a:rPr lang="ka-GE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Rusudani\Desktop\Country-of-Life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2743200" cy="2578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819400" y="4114800"/>
            <a:ext cx="32766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E20000"/>
                </a:solidFill>
                <a:latin typeface="+mn-lt"/>
                <a:cs typeface="+mn-cs"/>
              </a:rPr>
              <a:t>georgia.travel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E20000"/>
                </a:solidFill>
                <a:latin typeface="+mn-lt"/>
                <a:cs typeface="+mn-cs"/>
              </a:rPr>
              <a:t>fb.com/</a:t>
            </a:r>
            <a:r>
              <a:rPr lang="en-US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E20000"/>
                </a:solidFill>
                <a:latin typeface="+mn-lt"/>
                <a:cs typeface="+mn-cs"/>
              </a:rPr>
              <a:t>GeorgiaAndTravel</a:t>
            </a:r>
            <a:endParaRPr lang="ka-GE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E20000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E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38400" y="304800"/>
            <a:ext cx="502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 and Planning Department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1752600" y="990600"/>
            <a:ext cx="7391400" cy="45719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7D7D"/>
                </a:solidFill>
              </a:ln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8" presetClass="entr" presetSubtype="1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74023" y="1676400"/>
          <a:ext cx="9069977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ctangle 237"/>
          <p:cNvSpPr>
            <a:spLocks noChangeArrowheads="1"/>
          </p:cNvSpPr>
          <p:nvPr/>
        </p:nvSpPr>
        <p:spPr bwMode="auto">
          <a:xfrm>
            <a:off x="0" y="0"/>
            <a:ext cx="9144000" cy="13849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International Arrivals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a-GE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2010-201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6 May</a:t>
            </a:r>
          </a:p>
        </p:txBody>
      </p:sp>
      <p:pic>
        <p:nvPicPr>
          <p:cNvPr id="4106" name="Picture 2" descr="C:\Users\Rusudani\Desktop\Country-of-Life (1).png"/>
          <p:cNvPicPr>
            <a:picLocks noChangeAspect="1" noChangeArrowheads="1"/>
          </p:cNvPicPr>
          <p:nvPr/>
        </p:nvPicPr>
        <p:blipFill>
          <a:blip r:embed="rId3" cstate="print"/>
          <a:srcRect r="-3162" b="42529"/>
          <a:stretch>
            <a:fillRect/>
          </a:stretch>
        </p:blipFill>
        <p:spPr bwMode="auto">
          <a:xfrm>
            <a:off x="-457200" y="0"/>
            <a:ext cx="233203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1"/>
          <p:cNvSpPr txBox="1"/>
          <p:nvPr/>
        </p:nvSpPr>
        <p:spPr>
          <a:xfrm>
            <a:off x="7543800" y="1905000"/>
            <a:ext cx="778505" cy="335036"/>
          </a:xfrm>
          <a:prstGeom prst="rect">
            <a:avLst/>
          </a:prstGeom>
        </p:spPr>
        <p:txBody>
          <a:bodyPr wrap="none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spc="5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ylfaen" pitchFamily="18" charset="0"/>
              </a:rPr>
              <a:t>+14.9</a:t>
            </a:r>
            <a:r>
              <a:rPr lang="ka-GE" sz="1400" b="1" spc="5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ylfaen" pitchFamily="18" charset="0"/>
              </a:rPr>
              <a:t>%</a:t>
            </a:r>
            <a:endParaRPr lang="en-US" sz="1400" b="1" spc="50" dirty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srgbClr val="C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ylfae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Chart bld="series"/>
        </p:bldSub>
      </p:bldGraphic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764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3276600" y="4038600"/>
            <a:ext cx="914400" cy="457200"/>
          </a:xfrm>
          <a:prstGeom prst="rect">
            <a:avLst/>
          </a:prstGeom>
        </p:spPr>
        <p:txBody>
          <a:bodyPr wrap="none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ylfaen" pitchFamily="18" charset="0"/>
              </a:rPr>
              <a:t>+2.4</a:t>
            </a:r>
            <a:r>
              <a:rPr lang="ka-GE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ylfaen" pitchFamily="18" charset="0"/>
              </a:rPr>
              <a:t>%</a:t>
            </a:r>
            <a:endParaRPr lang="en-US" sz="1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ylfaen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5257800" y="4724400"/>
            <a:ext cx="914400" cy="381000"/>
          </a:xfrm>
          <a:prstGeom prst="rect">
            <a:avLst/>
          </a:prstGeom>
        </p:spPr>
        <p:txBody>
          <a:bodyPr wrap="none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ylfaen" pitchFamily="18" charset="0"/>
              </a:rPr>
              <a:t>25.7</a:t>
            </a:r>
            <a:r>
              <a:rPr lang="ka-GE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ylfaen" pitchFamily="18" charset="0"/>
              </a:rPr>
              <a:t>%</a:t>
            </a:r>
            <a:endParaRPr lang="en-US" sz="1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ylfaen" pitchFamily="18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7162800" y="4038600"/>
            <a:ext cx="914400" cy="609600"/>
          </a:xfrm>
          <a:prstGeom prst="rect">
            <a:avLst/>
          </a:prstGeom>
        </p:spPr>
        <p:txBody>
          <a:bodyPr wrap="none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ylfaen" pitchFamily="18" charset="0"/>
              </a:rPr>
              <a:t>+2.1</a:t>
            </a:r>
            <a:r>
              <a:rPr lang="ka-GE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ylfaen" pitchFamily="18" charset="0"/>
              </a:rPr>
              <a:t>%</a:t>
            </a:r>
            <a:endParaRPr lang="en-US" sz="1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ylfaen" pitchFamily="18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1295400" y="1981200"/>
            <a:ext cx="914391" cy="457197"/>
          </a:xfrm>
          <a:prstGeom prst="rect">
            <a:avLst/>
          </a:prstGeom>
        </p:spPr>
        <p:txBody>
          <a:bodyPr wrap="none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ylfaen" pitchFamily="18" charset="0"/>
              </a:rPr>
              <a:t>+7.0</a:t>
            </a:r>
            <a:r>
              <a:rPr lang="ka-GE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ylfaen" pitchFamily="18" charset="0"/>
              </a:rPr>
              <a:t>%</a:t>
            </a:r>
            <a:endParaRPr lang="en-US" sz="1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ylfaen" pitchFamily="18" charset="0"/>
            </a:endParaRPr>
          </a:p>
        </p:txBody>
      </p:sp>
      <p:sp>
        <p:nvSpPr>
          <p:cNvPr id="12" name="Rectangle 237"/>
          <p:cNvSpPr>
            <a:spLocks noChangeArrowheads="1"/>
          </p:cNvSpPr>
          <p:nvPr/>
        </p:nvSpPr>
        <p:spPr bwMode="auto">
          <a:xfrm>
            <a:off x="0" y="0"/>
            <a:ext cx="9144000" cy="13849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Dynamics of International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Arrivals by Types</a:t>
            </a:r>
            <a:endParaRPr lang="ru-RU" sz="28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13" name="Picture 2" descr="C:\Users\Rusudani\Desktop\Country-of-Life (1).png"/>
          <p:cNvPicPr>
            <a:picLocks noChangeAspect="1" noChangeArrowheads="1"/>
          </p:cNvPicPr>
          <p:nvPr/>
        </p:nvPicPr>
        <p:blipFill>
          <a:blip r:embed="rId3" cstate="print"/>
          <a:srcRect r="-3162" b="42529"/>
          <a:stretch>
            <a:fillRect/>
          </a:stretch>
        </p:blipFill>
        <p:spPr bwMode="auto">
          <a:xfrm>
            <a:off x="-457200" y="0"/>
            <a:ext cx="233203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81000" y="1371600"/>
          <a:ext cx="79248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237"/>
          <p:cNvSpPr>
            <a:spLocks noChangeArrowheads="1"/>
          </p:cNvSpPr>
          <p:nvPr/>
        </p:nvSpPr>
        <p:spPr bwMode="auto">
          <a:xfrm>
            <a:off x="0" y="0"/>
            <a:ext cx="9144000" cy="13849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International Arrivals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by Types</a:t>
            </a:r>
            <a:endParaRPr lang="ru-RU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6148" name="Picture 2" descr="C:\Users\Rusudani\Desktop\Country-of-Life (1).png"/>
          <p:cNvPicPr>
            <a:picLocks noChangeAspect="1" noChangeArrowheads="1"/>
          </p:cNvPicPr>
          <p:nvPr/>
        </p:nvPicPr>
        <p:blipFill>
          <a:blip r:embed="rId3" cstate="print"/>
          <a:srcRect r="-3162" b="42529"/>
          <a:stretch>
            <a:fillRect/>
          </a:stretch>
        </p:blipFill>
        <p:spPr bwMode="auto">
          <a:xfrm>
            <a:off x="-457200" y="0"/>
            <a:ext cx="233203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764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3276600" y="4038600"/>
            <a:ext cx="914400" cy="457200"/>
          </a:xfrm>
          <a:prstGeom prst="rect">
            <a:avLst/>
          </a:prstGeom>
        </p:spPr>
        <p:txBody>
          <a:bodyPr wrap="none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ylfaen" pitchFamily="18" charset="0"/>
              </a:rPr>
              <a:t>+18.8</a:t>
            </a:r>
            <a:r>
              <a:rPr lang="ka-GE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ylfaen" pitchFamily="18" charset="0"/>
              </a:rPr>
              <a:t>%</a:t>
            </a:r>
            <a:endParaRPr lang="en-US" sz="1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ylfaen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5257800" y="4724400"/>
            <a:ext cx="914400" cy="381000"/>
          </a:xfrm>
          <a:prstGeom prst="rect">
            <a:avLst/>
          </a:prstGeom>
        </p:spPr>
        <p:txBody>
          <a:bodyPr wrap="none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ylfaen" pitchFamily="18" charset="0"/>
              </a:rPr>
              <a:t>+1.5</a:t>
            </a:r>
            <a:r>
              <a:rPr lang="ka-GE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ylfaen" pitchFamily="18" charset="0"/>
              </a:rPr>
              <a:t>%</a:t>
            </a:r>
            <a:endParaRPr lang="en-US" sz="1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ylfaen" pitchFamily="18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7086600" y="3657600"/>
            <a:ext cx="914400" cy="609600"/>
          </a:xfrm>
          <a:prstGeom prst="rect">
            <a:avLst/>
          </a:prstGeom>
        </p:spPr>
        <p:txBody>
          <a:bodyPr wrap="none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ylfaen" pitchFamily="18" charset="0"/>
              </a:rPr>
              <a:t>+19.5</a:t>
            </a:r>
            <a:r>
              <a:rPr lang="ka-GE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ylfaen" pitchFamily="18" charset="0"/>
              </a:rPr>
              <a:t>%</a:t>
            </a:r>
            <a:endParaRPr lang="en-US" sz="1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ylfaen" pitchFamily="18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1219200" y="1828800"/>
            <a:ext cx="914391" cy="457197"/>
          </a:xfrm>
          <a:prstGeom prst="rect">
            <a:avLst/>
          </a:prstGeom>
        </p:spPr>
        <p:txBody>
          <a:bodyPr wrap="none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ylfaen" pitchFamily="18" charset="0"/>
              </a:rPr>
              <a:t>+15.3</a:t>
            </a:r>
            <a:r>
              <a:rPr lang="ka-GE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ylfaen" pitchFamily="18" charset="0"/>
              </a:rPr>
              <a:t>%</a:t>
            </a:r>
            <a:endParaRPr lang="en-US" sz="1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ylfaen" pitchFamily="18" charset="0"/>
            </a:endParaRPr>
          </a:p>
        </p:txBody>
      </p:sp>
      <p:sp>
        <p:nvSpPr>
          <p:cNvPr id="12" name="Rectangle 237"/>
          <p:cNvSpPr>
            <a:spLocks noChangeArrowheads="1"/>
          </p:cNvSpPr>
          <p:nvPr/>
        </p:nvSpPr>
        <p:spPr bwMode="auto">
          <a:xfrm>
            <a:off x="0" y="0"/>
            <a:ext cx="9144000" cy="13849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Dynamics of International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Arrivals by Types</a:t>
            </a:r>
            <a:endParaRPr lang="ru-RU" sz="28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13" name="Picture 2" descr="C:\Users\Rusudani\Desktop\Country-of-Life (1).png"/>
          <p:cNvPicPr>
            <a:picLocks noChangeAspect="1" noChangeArrowheads="1"/>
          </p:cNvPicPr>
          <p:nvPr/>
        </p:nvPicPr>
        <p:blipFill>
          <a:blip r:embed="rId3" cstate="print"/>
          <a:srcRect r="-3162" b="42529"/>
          <a:stretch>
            <a:fillRect/>
          </a:stretch>
        </p:blipFill>
        <p:spPr bwMode="auto">
          <a:xfrm>
            <a:off x="-457200" y="0"/>
            <a:ext cx="233203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81000" y="1371600"/>
          <a:ext cx="79248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237"/>
          <p:cNvSpPr>
            <a:spLocks noChangeArrowheads="1"/>
          </p:cNvSpPr>
          <p:nvPr/>
        </p:nvSpPr>
        <p:spPr bwMode="auto">
          <a:xfrm>
            <a:off x="0" y="0"/>
            <a:ext cx="9144000" cy="13849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International Arrivals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by Types</a:t>
            </a:r>
            <a:endParaRPr lang="ru-RU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6148" name="Picture 2" descr="C:\Users\Rusudani\Desktop\Country-of-Life (1).png"/>
          <p:cNvPicPr>
            <a:picLocks noChangeAspect="1" noChangeArrowheads="1"/>
          </p:cNvPicPr>
          <p:nvPr/>
        </p:nvPicPr>
        <p:blipFill>
          <a:blip r:embed="rId3" cstate="print"/>
          <a:srcRect r="-3162" b="42529"/>
          <a:stretch>
            <a:fillRect/>
          </a:stretch>
        </p:blipFill>
        <p:spPr bwMode="auto">
          <a:xfrm>
            <a:off x="-457200" y="0"/>
            <a:ext cx="233203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764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3276600" y="4038600"/>
            <a:ext cx="914400" cy="457200"/>
          </a:xfrm>
          <a:prstGeom prst="rect">
            <a:avLst/>
          </a:prstGeom>
        </p:spPr>
        <p:txBody>
          <a:bodyPr wrap="none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ylfaen" pitchFamily="18" charset="0"/>
              </a:rPr>
              <a:t>+24.3</a:t>
            </a:r>
            <a:r>
              <a:rPr lang="ka-GE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ylfaen" pitchFamily="18" charset="0"/>
              </a:rPr>
              <a:t>%</a:t>
            </a:r>
            <a:endParaRPr lang="en-US" sz="1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ylfaen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5257800" y="4724400"/>
            <a:ext cx="914400" cy="381000"/>
          </a:xfrm>
          <a:prstGeom prst="rect">
            <a:avLst/>
          </a:prstGeom>
        </p:spPr>
        <p:txBody>
          <a:bodyPr wrap="none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ylfaen" pitchFamily="18" charset="0"/>
              </a:rPr>
              <a:t>+7.2</a:t>
            </a:r>
            <a:r>
              <a:rPr lang="ka-GE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ylfaen" pitchFamily="18" charset="0"/>
              </a:rPr>
              <a:t>%</a:t>
            </a:r>
            <a:endParaRPr lang="en-US" sz="1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ylfaen" pitchFamily="18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7086600" y="3657600"/>
            <a:ext cx="914400" cy="609600"/>
          </a:xfrm>
          <a:prstGeom prst="rect">
            <a:avLst/>
          </a:prstGeom>
        </p:spPr>
        <p:txBody>
          <a:bodyPr wrap="none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ylfaen" pitchFamily="18" charset="0"/>
              </a:rPr>
              <a:t>+11.0</a:t>
            </a:r>
            <a:r>
              <a:rPr lang="ka-GE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ylfaen" pitchFamily="18" charset="0"/>
              </a:rPr>
              <a:t>%</a:t>
            </a:r>
            <a:endParaRPr lang="en-US" sz="1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ylfaen" pitchFamily="18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1219200" y="1828800"/>
            <a:ext cx="914391" cy="457197"/>
          </a:xfrm>
          <a:prstGeom prst="rect">
            <a:avLst/>
          </a:prstGeom>
        </p:spPr>
        <p:txBody>
          <a:bodyPr wrap="none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ylfaen" pitchFamily="18" charset="0"/>
              </a:rPr>
              <a:t>+14.9</a:t>
            </a:r>
            <a:r>
              <a:rPr lang="ka-GE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ylfaen" pitchFamily="18" charset="0"/>
              </a:rPr>
              <a:t>%</a:t>
            </a:r>
            <a:endParaRPr lang="en-US" sz="1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ylfaen" pitchFamily="18" charset="0"/>
            </a:endParaRPr>
          </a:p>
        </p:txBody>
      </p:sp>
      <p:sp>
        <p:nvSpPr>
          <p:cNvPr id="12" name="Rectangle 237"/>
          <p:cNvSpPr>
            <a:spLocks noChangeArrowheads="1"/>
          </p:cNvSpPr>
          <p:nvPr/>
        </p:nvSpPr>
        <p:spPr bwMode="auto">
          <a:xfrm>
            <a:off x="0" y="0"/>
            <a:ext cx="9144000" cy="13849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Dynamics of International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Arrivals by Types</a:t>
            </a:r>
            <a:endParaRPr lang="ru-RU" sz="28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13" name="Picture 2" descr="C:\Users\Rusudani\Desktop\Country-of-Life (1).png"/>
          <p:cNvPicPr>
            <a:picLocks noChangeAspect="1" noChangeArrowheads="1"/>
          </p:cNvPicPr>
          <p:nvPr/>
        </p:nvPicPr>
        <p:blipFill>
          <a:blip r:embed="rId3" cstate="print"/>
          <a:srcRect r="-3162" b="42529"/>
          <a:stretch>
            <a:fillRect/>
          </a:stretch>
        </p:blipFill>
        <p:spPr bwMode="auto">
          <a:xfrm>
            <a:off x="-457200" y="0"/>
            <a:ext cx="233203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0" y="1371600"/>
          <a:ext cx="91440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237"/>
          <p:cNvSpPr>
            <a:spLocks noChangeArrowheads="1"/>
          </p:cNvSpPr>
          <p:nvPr/>
        </p:nvSpPr>
        <p:spPr bwMode="auto">
          <a:xfrm>
            <a:off x="0" y="0"/>
            <a:ext cx="9144000" cy="13849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International Arrivals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by Types</a:t>
            </a:r>
            <a:endParaRPr lang="ru-RU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6148" name="Picture 2" descr="C:\Users\Rusudani\Desktop\Country-of-Life (1).png"/>
          <p:cNvPicPr>
            <a:picLocks noChangeAspect="1" noChangeArrowheads="1"/>
          </p:cNvPicPr>
          <p:nvPr/>
        </p:nvPicPr>
        <p:blipFill>
          <a:blip r:embed="rId3" cstate="print"/>
          <a:srcRect r="-3162" b="42529"/>
          <a:stretch>
            <a:fillRect/>
          </a:stretch>
        </p:blipFill>
        <p:spPr bwMode="auto">
          <a:xfrm>
            <a:off x="-457200" y="0"/>
            <a:ext cx="233203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theme/theme1.xml><?xml version="1.0" encoding="utf-8"?>
<a:theme xmlns:a="http://schemas.openxmlformats.org/drawingml/2006/main" name="December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December1</Template>
  <TotalTime>873</TotalTime>
  <Words>1027</Words>
  <Application>Microsoft Office PowerPoint</Application>
  <PresentationFormat>On-screen Show (4:3)</PresentationFormat>
  <Paragraphs>537</Paragraphs>
  <Slides>24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December1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Thank you  for attention!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Arabuli</dc:creator>
  <cp:lastModifiedBy>tourism</cp:lastModifiedBy>
  <cp:revision>97</cp:revision>
  <dcterms:created xsi:type="dcterms:W3CDTF">2016-02-03T12:43:29Z</dcterms:created>
  <dcterms:modified xsi:type="dcterms:W3CDTF">2016-06-07T08:14:10Z</dcterms:modified>
</cp:coreProperties>
</file>